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71" r:id="rId4"/>
    <p:sldId id="257" r:id="rId5"/>
    <p:sldId id="258" r:id="rId6"/>
    <p:sldId id="260" r:id="rId7"/>
    <p:sldId id="259" r:id="rId8"/>
    <p:sldId id="261" r:id="rId9"/>
    <p:sldId id="265" r:id="rId10"/>
    <p:sldId id="269" r:id="rId11"/>
    <p:sldId id="270" r:id="rId12"/>
    <p:sldId id="266" r:id="rId13"/>
    <p:sldId id="267" r:id="rId14"/>
    <p:sldId id="272" r:id="rId15"/>
    <p:sldId id="262" r:id="rId16"/>
    <p:sldId id="263" r:id="rId17"/>
    <p:sldId id="26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3F6B5-14FD-2A8C-6D84-8ACED1E396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05F2E8-B090-A5CE-2478-E0A392F8FA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700C93-EC72-BEC5-0C67-9325A3929C56}"/>
              </a:ext>
            </a:extLst>
          </p:cNvPr>
          <p:cNvSpPr>
            <a:spLocks noGrp="1"/>
          </p:cNvSpPr>
          <p:nvPr>
            <p:ph type="dt" sz="half" idx="10"/>
          </p:nvPr>
        </p:nvSpPr>
        <p:spPr/>
        <p:txBody>
          <a:bodyPr/>
          <a:lstStyle/>
          <a:p>
            <a:fld id="{2B34A794-EC62-4D40-B025-ECFB9A01BD4C}" type="datetimeFigureOut">
              <a:rPr lang="en-US" smtClean="0"/>
              <a:t>8/19/2024</a:t>
            </a:fld>
            <a:endParaRPr lang="en-US"/>
          </a:p>
        </p:txBody>
      </p:sp>
      <p:sp>
        <p:nvSpPr>
          <p:cNvPr id="5" name="Footer Placeholder 4">
            <a:extLst>
              <a:ext uri="{FF2B5EF4-FFF2-40B4-BE49-F238E27FC236}">
                <a16:creationId xmlns:a16="http://schemas.microsoft.com/office/drawing/2014/main" id="{AED7CA12-D49F-1ADD-9190-B8B5DFA6B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5803CE-CD88-D5F9-1F1B-F8BF8D722358}"/>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49262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A026-AC57-C008-1635-FAFE1B3DBE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AB7198-6AD0-BC41-6A84-3D9F2F9543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47C08-E409-4072-B7D9-D00D7021FE83}"/>
              </a:ext>
            </a:extLst>
          </p:cNvPr>
          <p:cNvSpPr>
            <a:spLocks noGrp="1"/>
          </p:cNvSpPr>
          <p:nvPr>
            <p:ph type="dt" sz="half" idx="10"/>
          </p:nvPr>
        </p:nvSpPr>
        <p:spPr/>
        <p:txBody>
          <a:bodyPr/>
          <a:lstStyle/>
          <a:p>
            <a:fld id="{2B34A794-EC62-4D40-B025-ECFB9A01BD4C}" type="datetimeFigureOut">
              <a:rPr lang="en-US" smtClean="0"/>
              <a:t>8/19/2024</a:t>
            </a:fld>
            <a:endParaRPr lang="en-US"/>
          </a:p>
        </p:txBody>
      </p:sp>
      <p:sp>
        <p:nvSpPr>
          <p:cNvPr id="5" name="Footer Placeholder 4">
            <a:extLst>
              <a:ext uri="{FF2B5EF4-FFF2-40B4-BE49-F238E27FC236}">
                <a16:creationId xmlns:a16="http://schemas.microsoft.com/office/drawing/2014/main" id="{FB11D44F-15FD-86F5-7580-00574AA94B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0D64B-664F-CBAC-30A4-741AABD84306}"/>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3480471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F374C2-2DEF-5E59-45F2-7317421C1F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4B3CE8-D293-C939-15B5-1739DF00C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0F3CF-D47A-B25B-CF84-CEC005E2AA71}"/>
              </a:ext>
            </a:extLst>
          </p:cNvPr>
          <p:cNvSpPr>
            <a:spLocks noGrp="1"/>
          </p:cNvSpPr>
          <p:nvPr>
            <p:ph type="dt" sz="half" idx="10"/>
          </p:nvPr>
        </p:nvSpPr>
        <p:spPr/>
        <p:txBody>
          <a:bodyPr/>
          <a:lstStyle/>
          <a:p>
            <a:fld id="{2B34A794-EC62-4D40-B025-ECFB9A01BD4C}" type="datetimeFigureOut">
              <a:rPr lang="en-US" smtClean="0"/>
              <a:t>8/19/2024</a:t>
            </a:fld>
            <a:endParaRPr lang="en-US"/>
          </a:p>
        </p:txBody>
      </p:sp>
      <p:sp>
        <p:nvSpPr>
          <p:cNvPr id="5" name="Footer Placeholder 4">
            <a:extLst>
              <a:ext uri="{FF2B5EF4-FFF2-40B4-BE49-F238E27FC236}">
                <a16:creationId xmlns:a16="http://schemas.microsoft.com/office/drawing/2014/main" id="{A996D1DD-2929-5F24-430A-044CBDE6D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7175CE-1E64-308B-FC7C-2CFB903B91A6}"/>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389197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D31C0-69F0-F323-875D-DFAB543A02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31659-1852-457F-1147-D8F29D5794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1C983-47F1-7E53-8513-E5DB8A683C2A}"/>
              </a:ext>
            </a:extLst>
          </p:cNvPr>
          <p:cNvSpPr>
            <a:spLocks noGrp="1"/>
          </p:cNvSpPr>
          <p:nvPr>
            <p:ph type="dt" sz="half" idx="10"/>
          </p:nvPr>
        </p:nvSpPr>
        <p:spPr/>
        <p:txBody>
          <a:bodyPr/>
          <a:lstStyle/>
          <a:p>
            <a:fld id="{2B34A794-EC62-4D40-B025-ECFB9A01BD4C}" type="datetimeFigureOut">
              <a:rPr lang="en-US" smtClean="0"/>
              <a:t>8/19/2024</a:t>
            </a:fld>
            <a:endParaRPr lang="en-US"/>
          </a:p>
        </p:txBody>
      </p:sp>
      <p:sp>
        <p:nvSpPr>
          <p:cNvPr id="5" name="Footer Placeholder 4">
            <a:extLst>
              <a:ext uri="{FF2B5EF4-FFF2-40B4-BE49-F238E27FC236}">
                <a16:creationId xmlns:a16="http://schemas.microsoft.com/office/drawing/2014/main" id="{E754B4D2-84DC-AE94-A9B9-6148C503E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641A7-28CD-C5B0-95B1-CAB4091F68B8}"/>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161860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2EF0F-F3DC-5756-D758-F9CE0E5104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98269B-7ECD-14D9-64EC-5423632925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C93EE6-3C66-ABFC-ABF9-CA10909AEC7D}"/>
              </a:ext>
            </a:extLst>
          </p:cNvPr>
          <p:cNvSpPr>
            <a:spLocks noGrp="1"/>
          </p:cNvSpPr>
          <p:nvPr>
            <p:ph type="dt" sz="half" idx="10"/>
          </p:nvPr>
        </p:nvSpPr>
        <p:spPr/>
        <p:txBody>
          <a:bodyPr/>
          <a:lstStyle/>
          <a:p>
            <a:fld id="{2B34A794-EC62-4D40-B025-ECFB9A01BD4C}" type="datetimeFigureOut">
              <a:rPr lang="en-US" smtClean="0"/>
              <a:t>8/19/2024</a:t>
            </a:fld>
            <a:endParaRPr lang="en-US"/>
          </a:p>
        </p:txBody>
      </p:sp>
      <p:sp>
        <p:nvSpPr>
          <p:cNvPr id="5" name="Footer Placeholder 4">
            <a:extLst>
              <a:ext uri="{FF2B5EF4-FFF2-40B4-BE49-F238E27FC236}">
                <a16:creationId xmlns:a16="http://schemas.microsoft.com/office/drawing/2014/main" id="{A37606E8-3836-FCEE-2A08-10CF17747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BAC58-9B53-97C7-84F6-97E0FC4D338F}"/>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3712089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0D561-06A3-9490-1172-43FE8428E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331CB0-E2F6-2F36-F7B0-EBBEDE9E6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9724F1-59B4-FFB2-29CC-EA160E96A4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699190-6728-7DE0-B96E-288100D556D3}"/>
              </a:ext>
            </a:extLst>
          </p:cNvPr>
          <p:cNvSpPr>
            <a:spLocks noGrp="1"/>
          </p:cNvSpPr>
          <p:nvPr>
            <p:ph type="dt" sz="half" idx="10"/>
          </p:nvPr>
        </p:nvSpPr>
        <p:spPr/>
        <p:txBody>
          <a:bodyPr/>
          <a:lstStyle/>
          <a:p>
            <a:fld id="{2B34A794-EC62-4D40-B025-ECFB9A01BD4C}" type="datetimeFigureOut">
              <a:rPr lang="en-US" smtClean="0"/>
              <a:t>8/19/2024</a:t>
            </a:fld>
            <a:endParaRPr lang="en-US"/>
          </a:p>
        </p:txBody>
      </p:sp>
      <p:sp>
        <p:nvSpPr>
          <p:cNvPr id="6" name="Footer Placeholder 5">
            <a:extLst>
              <a:ext uri="{FF2B5EF4-FFF2-40B4-BE49-F238E27FC236}">
                <a16:creationId xmlns:a16="http://schemas.microsoft.com/office/drawing/2014/main" id="{F6336293-53D4-B295-521E-F5D2021F31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654C81-5960-B361-B338-BEF6EBCC1A57}"/>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526824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5C3B-BEA3-C383-D14C-072DE77E15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F455C3-E0CD-C970-D271-F845CE9DAE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28621-8A51-0218-9B08-12E41FE5E0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AD2C19-3D28-0653-1739-C44E143A46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41E0F1-01A6-08F9-5918-13FD295BD1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199E0F-29FF-B64E-CC01-955B0441A3F0}"/>
              </a:ext>
            </a:extLst>
          </p:cNvPr>
          <p:cNvSpPr>
            <a:spLocks noGrp="1"/>
          </p:cNvSpPr>
          <p:nvPr>
            <p:ph type="dt" sz="half" idx="10"/>
          </p:nvPr>
        </p:nvSpPr>
        <p:spPr/>
        <p:txBody>
          <a:bodyPr/>
          <a:lstStyle/>
          <a:p>
            <a:fld id="{2B34A794-EC62-4D40-B025-ECFB9A01BD4C}" type="datetimeFigureOut">
              <a:rPr lang="en-US" smtClean="0"/>
              <a:t>8/19/2024</a:t>
            </a:fld>
            <a:endParaRPr lang="en-US"/>
          </a:p>
        </p:txBody>
      </p:sp>
      <p:sp>
        <p:nvSpPr>
          <p:cNvPr id="8" name="Footer Placeholder 7">
            <a:extLst>
              <a:ext uri="{FF2B5EF4-FFF2-40B4-BE49-F238E27FC236}">
                <a16:creationId xmlns:a16="http://schemas.microsoft.com/office/drawing/2014/main" id="{78E6017E-DE50-C63D-FB25-2ABC3B1C33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A41DC7-AEA4-5221-543B-9BA0FACED18A}"/>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3648436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5BED-42D3-0378-060D-A4712BA481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0F8A7-B965-E0A8-DB59-BFC45F43128B}"/>
              </a:ext>
            </a:extLst>
          </p:cNvPr>
          <p:cNvSpPr>
            <a:spLocks noGrp="1"/>
          </p:cNvSpPr>
          <p:nvPr>
            <p:ph type="dt" sz="half" idx="10"/>
          </p:nvPr>
        </p:nvSpPr>
        <p:spPr/>
        <p:txBody>
          <a:bodyPr/>
          <a:lstStyle/>
          <a:p>
            <a:fld id="{2B34A794-EC62-4D40-B025-ECFB9A01BD4C}" type="datetimeFigureOut">
              <a:rPr lang="en-US" smtClean="0"/>
              <a:t>8/19/2024</a:t>
            </a:fld>
            <a:endParaRPr lang="en-US"/>
          </a:p>
        </p:txBody>
      </p:sp>
      <p:sp>
        <p:nvSpPr>
          <p:cNvPr id="4" name="Footer Placeholder 3">
            <a:extLst>
              <a:ext uri="{FF2B5EF4-FFF2-40B4-BE49-F238E27FC236}">
                <a16:creationId xmlns:a16="http://schemas.microsoft.com/office/drawing/2014/main" id="{785C64FE-5611-0432-5288-04099601F4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BF53E6-F623-321D-6A6D-A4F8C4AFA224}"/>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38993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5CC433-41BB-A1BA-DFB1-C1905BB5CE45}"/>
              </a:ext>
            </a:extLst>
          </p:cNvPr>
          <p:cNvSpPr>
            <a:spLocks noGrp="1"/>
          </p:cNvSpPr>
          <p:nvPr>
            <p:ph type="dt" sz="half" idx="10"/>
          </p:nvPr>
        </p:nvSpPr>
        <p:spPr/>
        <p:txBody>
          <a:bodyPr/>
          <a:lstStyle/>
          <a:p>
            <a:fld id="{2B34A794-EC62-4D40-B025-ECFB9A01BD4C}" type="datetimeFigureOut">
              <a:rPr lang="en-US" smtClean="0"/>
              <a:t>8/19/2024</a:t>
            </a:fld>
            <a:endParaRPr lang="en-US"/>
          </a:p>
        </p:txBody>
      </p:sp>
      <p:sp>
        <p:nvSpPr>
          <p:cNvPr id="3" name="Footer Placeholder 2">
            <a:extLst>
              <a:ext uri="{FF2B5EF4-FFF2-40B4-BE49-F238E27FC236}">
                <a16:creationId xmlns:a16="http://schemas.microsoft.com/office/drawing/2014/main" id="{9B1D54E3-2A11-A5DA-82BD-4B40B887CC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31192C-C0A0-670F-6D9C-B5748A8593BA}"/>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315684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E4226-D055-2FEE-F484-C5AE5D04F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7BEC93-27AE-E65A-C67C-E26C0EF275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DF3619-BFE7-0DB0-AC26-D2C1E63B7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387FE3-4B5F-38B4-234C-B1E5E43E0C97}"/>
              </a:ext>
            </a:extLst>
          </p:cNvPr>
          <p:cNvSpPr>
            <a:spLocks noGrp="1"/>
          </p:cNvSpPr>
          <p:nvPr>
            <p:ph type="dt" sz="half" idx="10"/>
          </p:nvPr>
        </p:nvSpPr>
        <p:spPr/>
        <p:txBody>
          <a:bodyPr/>
          <a:lstStyle/>
          <a:p>
            <a:fld id="{2B34A794-EC62-4D40-B025-ECFB9A01BD4C}" type="datetimeFigureOut">
              <a:rPr lang="en-US" smtClean="0"/>
              <a:t>8/19/2024</a:t>
            </a:fld>
            <a:endParaRPr lang="en-US"/>
          </a:p>
        </p:txBody>
      </p:sp>
      <p:sp>
        <p:nvSpPr>
          <p:cNvPr id="6" name="Footer Placeholder 5">
            <a:extLst>
              <a:ext uri="{FF2B5EF4-FFF2-40B4-BE49-F238E27FC236}">
                <a16:creationId xmlns:a16="http://schemas.microsoft.com/office/drawing/2014/main" id="{73DDC501-52F7-EF2A-EBB4-AA6F4D759C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BAFEF8-E282-43F1-5C64-AC0CAAD13416}"/>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3871629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DCB6B-1545-2590-88C9-F948CB27AD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4E99BC-8709-B767-F820-D902E240D1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CE7D2D-C1F1-0C8E-17E2-1668DEF459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20418C-35D3-C532-7BEB-4D8D11EBD439}"/>
              </a:ext>
            </a:extLst>
          </p:cNvPr>
          <p:cNvSpPr>
            <a:spLocks noGrp="1"/>
          </p:cNvSpPr>
          <p:nvPr>
            <p:ph type="dt" sz="half" idx="10"/>
          </p:nvPr>
        </p:nvSpPr>
        <p:spPr/>
        <p:txBody>
          <a:bodyPr/>
          <a:lstStyle/>
          <a:p>
            <a:fld id="{2B34A794-EC62-4D40-B025-ECFB9A01BD4C}" type="datetimeFigureOut">
              <a:rPr lang="en-US" smtClean="0"/>
              <a:t>8/19/2024</a:t>
            </a:fld>
            <a:endParaRPr lang="en-US"/>
          </a:p>
        </p:txBody>
      </p:sp>
      <p:sp>
        <p:nvSpPr>
          <p:cNvPr id="6" name="Footer Placeholder 5">
            <a:extLst>
              <a:ext uri="{FF2B5EF4-FFF2-40B4-BE49-F238E27FC236}">
                <a16:creationId xmlns:a16="http://schemas.microsoft.com/office/drawing/2014/main" id="{D58C15EE-A39C-C84A-EA1D-BE6757A3F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5C8C1-3AE8-FBD9-B7E3-65278D539DCA}"/>
              </a:ext>
            </a:extLst>
          </p:cNvPr>
          <p:cNvSpPr>
            <a:spLocks noGrp="1"/>
          </p:cNvSpPr>
          <p:nvPr>
            <p:ph type="sldNum" sz="quarter" idx="12"/>
          </p:nvPr>
        </p:nvSpPr>
        <p:spPr/>
        <p:txBody>
          <a:bodyPr/>
          <a:lstStyle/>
          <a:p>
            <a:fld id="{C69611A2-64AA-4010-A56B-704BDD1AB273}" type="slidenum">
              <a:rPr lang="en-US" smtClean="0"/>
              <a:t>‹#›</a:t>
            </a:fld>
            <a:endParaRPr lang="en-US"/>
          </a:p>
        </p:txBody>
      </p:sp>
    </p:spTree>
    <p:extLst>
      <p:ext uri="{BB962C8B-B14F-4D97-AF65-F5344CB8AC3E}">
        <p14:creationId xmlns:p14="http://schemas.microsoft.com/office/powerpoint/2010/main" val="2749556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6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874EC8-A2C7-03A5-D1F9-44F8BE1F21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0FAA29-7636-F2C8-3614-3F0CF40683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3EA071-4058-D460-89E3-60E229441B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34A794-EC62-4D40-B025-ECFB9A01BD4C}" type="datetimeFigureOut">
              <a:rPr lang="en-US" smtClean="0"/>
              <a:t>8/19/2024</a:t>
            </a:fld>
            <a:endParaRPr lang="en-US"/>
          </a:p>
        </p:txBody>
      </p:sp>
      <p:sp>
        <p:nvSpPr>
          <p:cNvPr id="5" name="Footer Placeholder 4">
            <a:extLst>
              <a:ext uri="{FF2B5EF4-FFF2-40B4-BE49-F238E27FC236}">
                <a16:creationId xmlns:a16="http://schemas.microsoft.com/office/drawing/2014/main" id="{7AD292D8-EB81-0D09-EE86-B8FFA910F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90C64F-136C-23C4-CC72-AAFEA933A5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611A2-64AA-4010-A56B-704BDD1AB273}" type="slidenum">
              <a:rPr lang="en-US" smtClean="0"/>
              <a:t>‹#›</a:t>
            </a:fld>
            <a:endParaRPr lang="en-US"/>
          </a:p>
        </p:txBody>
      </p:sp>
    </p:spTree>
    <p:extLst>
      <p:ext uri="{BB962C8B-B14F-4D97-AF65-F5344CB8AC3E}">
        <p14:creationId xmlns:p14="http://schemas.microsoft.com/office/powerpoint/2010/main" val="401945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historicspokane.org/centers-and-corridor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1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F83A4-B33E-82FD-2725-CB8210C7B9FD}"/>
              </a:ext>
            </a:extLst>
          </p:cNvPr>
          <p:cNvSpPr>
            <a:spLocks noGrp="1"/>
          </p:cNvSpPr>
          <p:nvPr>
            <p:ph type="ctrTitle"/>
          </p:nvPr>
        </p:nvSpPr>
        <p:spPr>
          <a:xfrm>
            <a:off x="762000" y="874486"/>
            <a:ext cx="10668000" cy="1915367"/>
          </a:xfrm>
        </p:spPr>
        <p:txBody>
          <a:bodyPr>
            <a:normAutofit/>
          </a:bodyPr>
          <a:lstStyle/>
          <a:p>
            <a:r>
              <a:rPr lang="en-US" dirty="0">
                <a:solidFill>
                  <a:srgbClr val="000066"/>
                </a:solidFill>
                <a:latin typeface="Daytona" panose="020F0502020204030204" pitchFamily="34" charset="0"/>
                <a:cs typeface="Browallia New" panose="020B0502040204020203" pitchFamily="34" charset="-34"/>
              </a:rPr>
              <a:t>Adding Demolition Review </a:t>
            </a:r>
          </a:p>
        </p:txBody>
      </p:sp>
      <p:sp>
        <p:nvSpPr>
          <p:cNvPr id="3" name="Subtitle 2">
            <a:extLst>
              <a:ext uri="{FF2B5EF4-FFF2-40B4-BE49-F238E27FC236}">
                <a16:creationId xmlns:a16="http://schemas.microsoft.com/office/drawing/2014/main" id="{C49B25C7-8791-6961-7B5F-4695ECBD601D}"/>
              </a:ext>
            </a:extLst>
          </p:cNvPr>
          <p:cNvSpPr>
            <a:spLocks noGrp="1"/>
          </p:cNvSpPr>
          <p:nvPr>
            <p:ph type="subTitle" idx="1"/>
          </p:nvPr>
        </p:nvSpPr>
        <p:spPr>
          <a:xfrm>
            <a:off x="1524000" y="3073255"/>
            <a:ext cx="9144000" cy="1655762"/>
          </a:xfrm>
        </p:spPr>
        <p:txBody>
          <a:bodyPr>
            <a:normAutofit fontScale="92500" lnSpcReduction="10000"/>
          </a:bodyPr>
          <a:lstStyle/>
          <a:p>
            <a:r>
              <a:rPr lang="en-US" sz="4800" dirty="0">
                <a:solidFill>
                  <a:srgbClr val="000066"/>
                </a:solidFill>
              </a:rPr>
              <a:t>In Centers &amp; Corridors</a:t>
            </a:r>
          </a:p>
          <a:p>
            <a:r>
              <a:rPr lang="en-US" sz="3200" i="1" dirty="0">
                <a:solidFill>
                  <a:srgbClr val="000066"/>
                </a:solidFill>
              </a:rPr>
              <a:t>Plan Commission Workshop</a:t>
            </a:r>
          </a:p>
          <a:p>
            <a:r>
              <a:rPr lang="en-US" sz="3200" i="1" dirty="0">
                <a:solidFill>
                  <a:srgbClr val="000066"/>
                </a:solidFill>
              </a:rPr>
              <a:t>8/28/24</a:t>
            </a:r>
          </a:p>
        </p:txBody>
      </p:sp>
    </p:spTree>
    <p:extLst>
      <p:ext uri="{BB962C8B-B14F-4D97-AF65-F5344CB8AC3E}">
        <p14:creationId xmlns:p14="http://schemas.microsoft.com/office/powerpoint/2010/main" val="3423537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35594-0F4F-DAE2-8028-AD5A059E5C0A}"/>
              </a:ext>
            </a:extLst>
          </p:cNvPr>
          <p:cNvSpPr>
            <a:spLocks noGrp="1"/>
          </p:cNvSpPr>
          <p:nvPr>
            <p:ph type="title"/>
          </p:nvPr>
        </p:nvSpPr>
        <p:spPr>
          <a:xfrm>
            <a:off x="185057" y="113199"/>
            <a:ext cx="10515600" cy="1325563"/>
          </a:xfrm>
        </p:spPr>
        <p:txBody>
          <a:bodyPr/>
          <a:lstStyle/>
          <a:p>
            <a:r>
              <a:rPr lang="en-US" b="1" dirty="0">
                <a:solidFill>
                  <a:srgbClr val="000066"/>
                </a:solidFill>
              </a:rPr>
              <a:t>Eligibility</a:t>
            </a:r>
          </a:p>
        </p:txBody>
      </p:sp>
      <p:sp>
        <p:nvSpPr>
          <p:cNvPr id="3" name="Content Placeholder 2">
            <a:extLst>
              <a:ext uri="{FF2B5EF4-FFF2-40B4-BE49-F238E27FC236}">
                <a16:creationId xmlns:a16="http://schemas.microsoft.com/office/drawing/2014/main" id="{88C3E091-FD3B-7D89-9F68-1410FFDECFE5}"/>
              </a:ext>
            </a:extLst>
          </p:cNvPr>
          <p:cNvSpPr>
            <a:spLocks noGrp="1"/>
          </p:cNvSpPr>
          <p:nvPr>
            <p:ph idx="1"/>
          </p:nvPr>
        </p:nvSpPr>
        <p:spPr>
          <a:xfrm>
            <a:off x="468725" y="1023620"/>
            <a:ext cx="11021009" cy="4351338"/>
          </a:xfrm>
        </p:spPr>
        <p:txBody>
          <a:bodyPr/>
          <a:lstStyle/>
          <a:p>
            <a:r>
              <a:rPr lang="en-US" dirty="0">
                <a:solidFill>
                  <a:srgbClr val="000066"/>
                </a:solidFill>
              </a:rPr>
              <a:t>Owner may choose to hire a consultant to write a report on eligibility.</a:t>
            </a:r>
          </a:p>
          <a:p>
            <a:r>
              <a:rPr lang="en-US" dirty="0">
                <a:solidFill>
                  <a:srgbClr val="000066"/>
                </a:solidFill>
              </a:rPr>
              <a:t>Staff will review any document provided by owner/consultant and make their own recommendation to the SHLC:</a:t>
            </a:r>
          </a:p>
          <a:p>
            <a:pPr lvl="1"/>
            <a:r>
              <a:rPr lang="en-US" dirty="0">
                <a:solidFill>
                  <a:srgbClr val="000066"/>
                </a:solidFill>
              </a:rPr>
              <a:t>A public hearing will be scheduled on the next SHLC agenda (code says within 30 days of receipt of application) </a:t>
            </a:r>
          </a:p>
          <a:p>
            <a:pPr lvl="1"/>
            <a:r>
              <a:rPr lang="en-US" dirty="0">
                <a:solidFill>
                  <a:srgbClr val="000066"/>
                </a:solidFill>
              </a:rPr>
              <a:t>Decision of SHLC on eligibility is final (can be appealed to the Hearings Examiner)</a:t>
            </a:r>
          </a:p>
        </p:txBody>
      </p:sp>
      <p:pic>
        <p:nvPicPr>
          <p:cNvPr id="5" name="Picture 4" descr="A brick building with a blue awning&#10;&#10;Description automatically generated">
            <a:extLst>
              <a:ext uri="{FF2B5EF4-FFF2-40B4-BE49-F238E27FC236}">
                <a16:creationId xmlns:a16="http://schemas.microsoft.com/office/drawing/2014/main" id="{4643E726-2D26-E9E7-B48C-C656420EE99A}"/>
              </a:ext>
            </a:extLst>
          </p:cNvPr>
          <p:cNvPicPr>
            <a:picLocks noChangeAspect="1"/>
          </p:cNvPicPr>
          <p:nvPr/>
        </p:nvPicPr>
        <p:blipFill rotWithShape="1">
          <a:blip r:embed="rId2">
            <a:extLst>
              <a:ext uri="{28A0092B-C50C-407E-A947-70E740481C1C}">
                <a14:useLocalDpi xmlns:a14="http://schemas.microsoft.com/office/drawing/2010/main" val="0"/>
              </a:ext>
            </a:extLst>
          </a:blip>
          <a:srcRect b="21747"/>
          <a:stretch/>
        </p:blipFill>
        <p:spPr>
          <a:xfrm>
            <a:off x="78641" y="3689389"/>
            <a:ext cx="5597525" cy="2901910"/>
          </a:xfrm>
          <a:prstGeom prst="rect">
            <a:avLst/>
          </a:prstGeom>
          <a:ln>
            <a:solidFill>
              <a:schemeClr val="accent1">
                <a:lumMod val="75000"/>
              </a:schemeClr>
            </a:solidFill>
          </a:ln>
        </p:spPr>
      </p:pic>
      <p:pic>
        <p:nvPicPr>
          <p:cNvPr id="7" name="Picture 6" descr="A building with a sign on the front&#10;&#10;Description automatically generated">
            <a:extLst>
              <a:ext uri="{FF2B5EF4-FFF2-40B4-BE49-F238E27FC236}">
                <a16:creationId xmlns:a16="http://schemas.microsoft.com/office/drawing/2014/main" id="{9F6AC633-0626-EA87-6066-ADF6E4717C7E}"/>
              </a:ext>
            </a:extLst>
          </p:cNvPr>
          <p:cNvPicPr>
            <a:picLocks noChangeAspect="1"/>
          </p:cNvPicPr>
          <p:nvPr/>
        </p:nvPicPr>
        <p:blipFill rotWithShape="1">
          <a:blip r:embed="rId3">
            <a:extLst>
              <a:ext uri="{28A0092B-C50C-407E-A947-70E740481C1C}">
                <a14:useLocalDpi xmlns:a14="http://schemas.microsoft.com/office/drawing/2010/main" val="0"/>
              </a:ext>
            </a:extLst>
          </a:blip>
          <a:srcRect b="23654"/>
          <a:stretch/>
        </p:blipFill>
        <p:spPr>
          <a:xfrm>
            <a:off x="7546082" y="4527200"/>
            <a:ext cx="4495800" cy="2272613"/>
          </a:xfrm>
          <a:prstGeom prst="rect">
            <a:avLst/>
          </a:prstGeom>
          <a:ln>
            <a:solidFill>
              <a:schemeClr val="accent1">
                <a:lumMod val="75000"/>
              </a:schemeClr>
            </a:solidFill>
          </a:ln>
        </p:spPr>
      </p:pic>
      <p:sp>
        <p:nvSpPr>
          <p:cNvPr id="8" name="TextBox 7">
            <a:extLst>
              <a:ext uri="{FF2B5EF4-FFF2-40B4-BE49-F238E27FC236}">
                <a16:creationId xmlns:a16="http://schemas.microsoft.com/office/drawing/2014/main" id="{FE29CA6D-03BC-7137-27E0-E03ADCC96CB9}"/>
              </a:ext>
            </a:extLst>
          </p:cNvPr>
          <p:cNvSpPr txBox="1"/>
          <p:nvPr/>
        </p:nvSpPr>
        <p:spPr>
          <a:xfrm>
            <a:off x="5138441" y="3789301"/>
            <a:ext cx="4815281" cy="923330"/>
          </a:xfrm>
          <a:prstGeom prst="rect">
            <a:avLst/>
          </a:prstGeom>
          <a:solidFill>
            <a:schemeClr val="accent1">
              <a:lumMod val="20000"/>
              <a:lumOff val="80000"/>
            </a:schemeClr>
          </a:solidFill>
          <a:ln>
            <a:solidFill>
              <a:schemeClr val="accent1">
                <a:lumMod val="75000"/>
              </a:schemeClr>
            </a:solidFill>
          </a:ln>
        </p:spPr>
        <p:txBody>
          <a:bodyPr wrap="square" rtlCol="0">
            <a:spAutoFit/>
          </a:bodyPr>
          <a:lstStyle/>
          <a:p>
            <a:r>
              <a:rPr lang="en-US" dirty="0">
                <a:solidFill>
                  <a:srgbClr val="000066"/>
                </a:solidFill>
              </a:rPr>
              <a:t>Properties from 2018/19 that were </a:t>
            </a:r>
            <a:r>
              <a:rPr lang="en-US" dirty="0">
                <a:ln>
                  <a:solidFill>
                    <a:srgbClr val="000066"/>
                  </a:solidFill>
                </a:ln>
                <a:solidFill>
                  <a:srgbClr val="000066"/>
                </a:solidFill>
              </a:rPr>
              <a:t>reviewed</a:t>
            </a:r>
            <a:r>
              <a:rPr lang="en-US" dirty="0">
                <a:solidFill>
                  <a:srgbClr val="000066"/>
                </a:solidFill>
              </a:rPr>
              <a:t> for eligibility – Carnation Dairy Garage, Dance Studio and The Shack Restaurant </a:t>
            </a:r>
          </a:p>
        </p:txBody>
      </p:sp>
      <p:pic>
        <p:nvPicPr>
          <p:cNvPr id="2050" name="Picture 2" descr="Photo">
            <a:extLst>
              <a:ext uri="{FF2B5EF4-FFF2-40B4-BE49-F238E27FC236}">
                <a16:creationId xmlns:a16="http://schemas.microsoft.com/office/drawing/2014/main" id="{93BF6A85-872D-28DD-BDFF-39CBC9418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266" y="3621092"/>
            <a:ext cx="4146571" cy="31237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F97E58-477B-4E6E-3191-5DA75C0B183B}"/>
              </a:ext>
            </a:extLst>
          </p:cNvPr>
          <p:cNvPicPr>
            <a:picLocks noChangeAspect="1"/>
          </p:cNvPicPr>
          <p:nvPr/>
        </p:nvPicPr>
        <p:blipFill>
          <a:blip r:embed="rId5"/>
          <a:stretch>
            <a:fillRect/>
          </a:stretch>
        </p:blipFill>
        <p:spPr>
          <a:xfrm>
            <a:off x="7691488" y="3547000"/>
            <a:ext cx="4350394" cy="3186688"/>
          </a:xfrm>
          <a:prstGeom prst="rect">
            <a:avLst/>
          </a:prstGeom>
        </p:spPr>
      </p:pic>
    </p:spTree>
    <p:extLst>
      <p:ext uri="{BB962C8B-B14F-4D97-AF65-F5344CB8AC3E}">
        <p14:creationId xmlns:p14="http://schemas.microsoft.com/office/powerpoint/2010/main" val="208656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136146E-14AA-E907-2605-933B94B47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69" y="2301719"/>
            <a:ext cx="5652854" cy="43968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E7799E8-4243-188C-DD23-6354F419161A}"/>
              </a:ext>
            </a:extLst>
          </p:cNvPr>
          <p:cNvSpPr>
            <a:spLocks noGrp="1"/>
          </p:cNvSpPr>
          <p:nvPr>
            <p:ph type="title"/>
          </p:nvPr>
        </p:nvSpPr>
        <p:spPr>
          <a:xfrm>
            <a:off x="99969" y="18255"/>
            <a:ext cx="10515600" cy="1325563"/>
          </a:xfrm>
        </p:spPr>
        <p:txBody>
          <a:bodyPr/>
          <a:lstStyle/>
          <a:p>
            <a:r>
              <a:rPr lang="en-US" b="1" dirty="0">
                <a:solidFill>
                  <a:srgbClr val="000066"/>
                </a:solidFill>
              </a:rPr>
              <a:t>Integrity</a:t>
            </a:r>
          </a:p>
        </p:txBody>
      </p:sp>
      <p:sp>
        <p:nvSpPr>
          <p:cNvPr id="3" name="Content Placeholder 2">
            <a:extLst>
              <a:ext uri="{FF2B5EF4-FFF2-40B4-BE49-F238E27FC236}">
                <a16:creationId xmlns:a16="http://schemas.microsoft.com/office/drawing/2014/main" id="{7464D842-649F-76E1-1157-C95CFE0297B1}"/>
              </a:ext>
            </a:extLst>
          </p:cNvPr>
          <p:cNvSpPr>
            <a:spLocks noGrp="1"/>
          </p:cNvSpPr>
          <p:nvPr>
            <p:ph idx="1"/>
          </p:nvPr>
        </p:nvSpPr>
        <p:spPr>
          <a:xfrm>
            <a:off x="408992" y="990441"/>
            <a:ext cx="11159426" cy="4396890"/>
          </a:xfrm>
        </p:spPr>
        <p:txBody>
          <a:bodyPr/>
          <a:lstStyle/>
          <a:p>
            <a:r>
              <a:rPr lang="en-US" dirty="0">
                <a:solidFill>
                  <a:srgbClr val="000066"/>
                </a:solidFill>
              </a:rPr>
              <a:t>In addition to age and meeting the SMC criteria to be eligible, a property must also have “integrity.” Integrity meaning that there is enough original material or form to convey the property’s historic significance.</a:t>
            </a:r>
          </a:p>
        </p:txBody>
      </p:sp>
      <p:sp>
        <p:nvSpPr>
          <p:cNvPr id="6" name="TextBox 5">
            <a:extLst>
              <a:ext uri="{FF2B5EF4-FFF2-40B4-BE49-F238E27FC236}">
                <a16:creationId xmlns:a16="http://schemas.microsoft.com/office/drawing/2014/main" id="{3122E62C-2872-632B-6A40-DC79DF241B6D}"/>
              </a:ext>
            </a:extLst>
          </p:cNvPr>
          <p:cNvSpPr txBox="1"/>
          <p:nvPr/>
        </p:nvSpPr>
        <p:spPr>
          <a:xfrm>
            <a:off x="408992" y="2472359"/>
            <a:ext cx="5115360" cy="369332"/>
          </a:xfrm>
          <a:prstGeom prst="rect">
            <a:avLst/>
          </a:prstGeom>
          <a:noFill/>
        </p:spPr>
        <p:txBody>
          <a:bodyPr wrap="square" rtlCol="0">
            <a:spAutoFit/>
          </a:bodyPr>
          <a:lstStyle/>
          <a:p>
            <a:r>
              <a:rPr lang="en-US" dirty="0"/>
              <a:t>801 W Garland – Stone’s Food Store 1941</a:t>
            </a:r>
          </a:p>
        </p:txBody>
      </p:sp>
      <p:pic>
        <p:nvPicPr>
          <p:cNvPr id="7" name="Picture 6">
            <a:extLst>
              <a:ext uri="{FF2B5EF4-FFF2-40B4-BE49-F238E27FC236}">
                <a16:creationId xmlns:a16="http://schemas.microsoft.com/office/drawing/2014/main" id="{3C012539-2D0D-446B-F1C0-863C5060AA03}"/>
              </a:ext>
            </a:extLst>
          </p:cNvPr>
          <p:cNvPicPr>
            <a:picLocks noChangeAspect="1"/>
          </p:cNvPicPr>
          <p:nvPr/>
        </p:nvPicPr>
        <p:blipFill rotWithShape="1">
          <a:blip r:embed="rId3"/>
          <a:srcRect l="3488"/>
          <a:stretch/>
        </p:blipFill>
        <p:spPr>
          <a:xfrm>
            <a:off x="5985793" y="2301719"/>
            <a:ext cx="6106237" cy="4396890"/>
          </a:xfrm>
          <a:prstGeom prst="rect">
            <a:avLst/>
          </a:prstGeom>
        </p:spPr>
      </p:pic>
      <p:sp>
        <p:nvSpPr>
          <p:cNvPr id="8" name="TextBox 7">
            <a:extLst>
              <a:ext uri="{FF2B5EF4-FFF2-40B4-BE49-F238E27FC236}">
                <a16:creationId xmlns:a16="http://schemas.microsoft.com/office/drawing/2014/main" id="{B35B916D-79F5-28A2-86AE-B3F26D079FEF}"/>
              </a:ext>
            </a:extLst>
          </p:cNvPr>
          <p:cNvSpPr txBox="1"/>
          <p:nvPr/>
        </p:nvSpPr>
        <p:spPr>
          <a:xfrm>
            <a:off x="6090087" y="2424878"/>
            <a:ext cx="5115360" cy="369332"/>
          </a:xfrm>
          <a:prstGeom prst="rect">
            <a:avLst/>
          </a:prstGeom>
          <a:noFill/>
        </p:spPr>
        <p:txBody>
          <a:bodyPr wrap="square" rtlCol="0">
            <a:spAutoFit/>
          </a:bodyPr>
          <a:lstStyle/>
          <a:p>
            <a:r>
              <a:rPr lang="en-US" dirty="0"/>
              <a:t>2022</a:t>
            </a:r>
          </a:p>
        </p:txBody>
      </p:sp>
    </p:spTree>
    <p:extLst>
      <p:ext uri="{BB962C8B-B14F-4D97-AF65-F5344CB8AC3E}">
        <p14:creationId xmlns:p14="http://schemas.microsoft.com/office/powerpoint/2010/main" val="1492153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E65AD-90FC-6A1C-6FDB-5644F8C621B1}"/>
              </a:ext>
            </a:extLst>
          </p:cNvPr>
          <p:cNvSpPr>
            <a:spLocks noGrp="1"/>
          </p:cNvSpPr>
          <p:nvPr>
            <p:ph type="title"/>
          </p:nvPr>
        </p:nvSpPr>
        <p:spPr>
          <a:xfrm>
            <a:off x="586274" y="477092"/>
            <a:ext cx="10515600" cy="1325563"/>
          </a:xfrm>
        </p:spPr>
        <p:txBody>
          <a:bodyPr/>
          <a:lstStyle/>
          <a:p>
            <a:r>
              <a:rPr lang="en-US" b="1">
                <a:solidFill>
                  <a:srgbClr val="000066"/>
                </a:solidFill>
              </a:rPr>
              <a:t>If found not eligible, that is the end of Historic Preservation review</a:t>
            </a:r>
            <a:endParaRPr lang="en-US" b="1" dirty="0">
              <a:solidFill>
                <a:srgbClr val="000066"/>
              </a:solidFill>
            </a:endParaRPr>
          </a:p>
        </p:txBody>
      </p:sp>
      <p:pic>
        <p:nvPicPr>
          <p:cNvPr id="5" name="Picture 4">
            <a:extLst>
              <a:ext uri="{FF2B5EF4-FFF2-40B4-BE49-F238E27FC236}">
                <a16:creationId xmlns:a16="http://schemas.microsoft.com/office/drawing/2014/main" id="{2F3F34C9-28B1-2DCF-7B54-37518EE82F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0908" y="1963365"/>
            <a:ext cx="4967324" cy="3962400"/>
          </a:xfrm>
          <a:prstGeom prst="rect">
            <a:avLst/>
          </a:prstGeom>
        </p:spPr>
      </p:pic>
      <p:sp>
        <p:nvSpPr>
          <p:cNvPr id="6" name="TextBox 5">
            <a:extLst>
              <a:ext uri="{FF2B5EF4-FFF2-40B4-BE49-F238E27FC236}">
                <a16:creationId xmlns:a16="http://schemas.microsoft.com/office/drawing/2014/main" id="{AD116067-C29A-1828-D3C5-6FC9265F685A}"/>
              </a:ext>
            </a:extLst>
          </p:cNvPr>
          <p:cNvSpPr txBox="1"/>
          <p:nvPr/>
        </p:nvSpPr>
        <p:spPr>
          <a:xfrm>
            <a:off x="316992" y="6086475"/>
            <a:ext cx="9834714" cy="369332"/>
          </a:xfrm>
          <a:prstGeom prst="rect">
            <a:avLst/>
          </a:prstGeom>
          <a:noFill/>
        </p:spPr>
        <p:txBody>
          <a:bodyPr wrap="square" rtlCol="0">
            <a:spAutoFit/>
          </a:bodyPr>
          <a:lstStyle/>
          <a:p>
            <a:r>
              <a:rPr lang="en-US"/>
              <a:t>1717 W Broadway (left) and today (right) – Center &amp; Corridor 1 - NC</a:t>
            </a:r>
            <a:endParaRPr lang="en-US" dirty="0"/>
          </a:p>
        </p:txBody>
      </p:sp>
      <p:pic>
        <p:nvPicPr>
          <p:cNvPr id="8" name="Picture 7">
            <a:extLst>
              <a:ext uri="{FF2B5EF4-FFF2-40B4-BE49-F238E27FC236}">
                <a16:creationId xmlns:a16="http://schemas.microsoft.com/office/drawing/2014/main" id="{D72FF420-3233-F3D9-47DE-1EA34C1F3814}"/>
              </a:ext>
            </a:extLst>
          </p:cNvPr>
          <p:cNvPicPr>
            <a:picLocks noChangeAspect="1"/>
          </p:cNvPicPr>
          <p:nvPr/>
        </p:nvPicPr>
        <p:blipFill rotWithShape="1">
          <a:blip r:embed="rId3">
            <a:extLst>
              <a:ext uri="{28A0092B-C50C-407E-A947-70E740481C1C}">
                <a14:useLocalDpi xmlns:a14="http://schemas.microsoft.com/office/drawing/2010/main" val="0"/>
              </a:ext>
            </a:extLst>
          </a:blip>
          <a:srcRect l="1155" r="1155"/>
          <a:stretch/>
        </p:blipFill>
        <p:spPr>
          <a:xfrm>
            <a:off x="6038672" y="1963365"/>
            <a:ext cx="6153328" cy="3962400"/>
          </a:xfrm>
          <a:prstGeom prst="rect">
            <a:avLst/>
          </a:prstGeom>
        </p:spPr>
      </p:pic>
      <p:pic>
        <p:nvPicPr>
          <p:cNvPr id="4" name="Picture 3">
            <a:extLst>
              <a:ext uri="{FF2B5EF4-FFF2-40B4-BE49-F238E27FC236}">
                <a16:creationId xmlns:a16="http://schemas.microsoft.com/office/drawing/2014/main" id="{DF656EE7-F1E3-AEDC-4239-77B3CF145C6F}"/>
              </a:ext>
            </a:extLst>
          </p:cNvPr>
          <p:cNvPicPr>
            <a:picLocks noChangeAspect="1"/>
          </p:cNvPicPr>
          <p:nvPr/>
        </p:nvPicPr>
        <p:blipFill>
          <a:blip r:embed="rId4"/>
          <a:stretch>
            <a:fillRect/>
          </a:stretch>
        </p:blipFill>
        <p:spPr>
          <a:xfrm>
            <a:off x="7160765" y="3788229"/>
            <a:ext cx="5031235" cy="3069771"/>
          </a:xfrm>
          <a:prstGeom prst="rect">
            <a:avLst/>
          </a:prstGeom>
        </p:spPr>
      </p:pic>
    </p:spTree>
    <p:extLst>
      <p:ext uri="{BB962C8B-B14F-4D97-AF65-F5344CB8AC3E}">
        <p14:creationId xmlns:p14="http://schemas.microsoft.com/office/powerpoint/2010/main" val="1846118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0E2D-74A5-6F12-B61F-41A89A35C29F}"/>
              </a:ext>
            </a:extLst>
          </p:cNvPr>
          <p:cNvSpPr>
            <a:spLocks noGrp="1"/>
          </p:cNvSpPr>
          <p:nvPr>
            <p:ph type="title"/>
          </p:nvPr>
        </p:nvSpPr>
        <p:spPr>
          <a:xfrm>
            <a:off x="351639" y="0"/>
            <a:ext cx="10515600" cy="1325563"/>
          </a:xfrm>
        </p:spPr>
        <p:txBody>
          <a:bodyPr/>
          <a:lstStyle/>
          <a:p>
            <a:r>
              <a:rPr lang="en-US" b="1" dirty="0">
                <a:solidFill>
                  <a:srgbClr val="000066"/>
                </a:solidFill>
              </a:rPr>
              <a:t>If found eligible:</a:t>
            </a:r>
          </a:p>
        </p:txBody>
      </p:sp>
      <p:sp>
        <p:nvSpPr>
          <p:cNvPr id="3" name="Content Placeholder 2">
            <a:extLst>
              <a:ext uri="{FF2B5EF4-FFF2-40B4-BE49-F238E27FC236}">
                <a16:creationId xmlns:a16="http://schemas.microsoft.com/office/drawing/2014/main" id="{CCC7C192-EB08-BC11-9963-DCC18D13EB99}"/>
              </a:ext>
            </a:extLst>
          </p:cNvPr>
          <p:cNvSpPr>
            <a:spLocks noGrp="1"/>
          </p:cNvSpPr>
          <p:nvPr>
            <p:ph idx="1"/>
          </p:nvPr>
        </p:nvSpPr>
        <p:spPr>
          <a:xfrm>
            <a:off x="261107" y="1035217"/>
            <a:ext cx="11669786" cy="4351338"/>
          </a:xfrm>
        </p:spPr>
        <p:txBody>
          <a:bodyPr/>
          <a:lstStyle/>
          <a:p>
            <a:r>
              <a:rPr lang="en-US" dirty="0">
                <a:solidFill>
                  <a:srgbClr val="000066"/>
                </a:solidFill>
              </a:rPr>
              <a:t>Historic Preservation staff would review the replacement structure for a couple of “objective” design items – size and materials. All other regular zoning and design guidelines will be completed by appropriate agencies. </a:t>
            </a:r>
          </a:p>
          <a:p>
            <a:r>
              <a:rPr lang="en-US" dirty="0">
                <a:solidFill>
                  <a:srgbClr val="000066"/>
                </a:solidFill>
              </a:rPr>
              <a:t>Once the replacement structure is approved by staff, full building permits </a:t>
            </a:r>
            <a:r>
              <a:rPr lang="en-US" b="1" u="sng" dirty="0">
                <a:solidFill>
                  <a:srgbClr val="000066"/>
                </a:solidFill>
              </a:rPr>
              <a:t>and</a:t>
            </a:r>
            <a:r>
              <a:rPr lang="en-US" dirty="0">
                <a:solidFill>
                  <a:srgbClr val="000066"/>
                </a:solidFill>
              </a:rPr>
              <a:t> financial commitment from the property owner would be required prior to the demolition permit being issued.</a:t>
            </a:r>
          </a:p>
        </p:txBody>
      </p:sp>
      <p:pic>
        <p:nvPicPr>
          <p:cNvPr id="5" name="Picture 4">
            <a:extLst>
              <a:ext uri="{FF2B5EF4-FFF2-40B4-BE49-F238E27FC236}">
                <a16:creationId xmlns:a16="http://schemas.microsoft.com/office/drawing/2014/main" id="{C82900E3-D4A2-431E-6CA5-E877FB6591DF}"/>
              </a:ext>
            </a:extLst>
          </p:cNvPr>
          <p:cNvPicPr>
            <a:picLocks noChangeAspect="1"/>
          </p:cNvPicPr>
          <p:nvPr/>
        </p:nvPicPr>
        <p:blipFill rotWithShape="1">
          <a:blip r:embed="rId2"/>
          <a:srcRect l="2807"/>
          <a:stretch/>
        </p:blipFill>
        <p:spPr>
          <a:xfrm>
            <a:off x="4639110" y="3767928"/>
            <a:ext cx="7552889" cy="3074359"/>
          </a:xfrm>
          <a:prstGeom prst="rect">
            <a:avLst/>
          </a:prstGeom>
        </p:spPr>
      </p:pic>
      <p:sp>
        <p:nvSpPr>
          <p:cNvPr id="6" name="TextBox 5">
            <a:extLst>
              <a:ext uri="{FF2B5EF4-FFF2-40B4-BE49-F238E27FC236}">
                <a16:creationId xmlns:a16="http://schemas.microsoft.com/office/drawing/2014/main" id="{18D49270-F2F1-A48F-236C-53C5F9D45B57}"/>
              </a:ext>
            </a:extLst>
          </p:cNvPr>
          <p:cNvSpPr txBox="1"/>
          <p:nvPr/>
        </p:nvSpPr>
        <p:spPr>
          <a:xfrm>
            <a:off x="261105" y="3624687"/>
            <a:ext cx="4378005" cy="2677656"/>
          </a:xfrm>
          <a:prstGeom prst="rect">
            <a:avLst/>
          </a:prstGeom>
          <a:noFill/>
        </p:spPr>
        <p:txBody>
          <a:bodyPr wrap="square" rtlCol="0">
            <a:spAutoFit/>
          </a:bodyPr>
          <a:lstStyle/>
          <a:p>
            <a:pPr marL="274320" indent="-182880">
              <a:buFont typeface="Arial" panose="020B0604020202020204" pitchFamily="34" charset="0"/>
              <a:buChar char="•"/>
            </a:pPr>
            <a:r>
              <a:rPr lang="en-US" sz="2800" dirty="0">
                <a:solidFill>
                  <a:srgbClr val="000066"/>
                </a:solidFill>
              </a:rPr>
              <a:t>This it to avoid speculative demolition and loss of historic buildings without concrete plans for redevelopment.</a:t>
            </a:r>
          </a:p>
          <a:p>
            <a:pPr marL="274320" indent="-182880">
              <a:buFont typeface="Arial" panose="020B0604020202020204" pitchFamily="34" charset="0"/>
              <a:buChar char="•"/>
            </a:pPr>
            <a:endParaRPr lang="en-US" sz="2800" dirty="0"/>
          </a:p>
        </p:txBody>
      </p:sp>
    </p:spTree>
    <p:extLst>
      <p:ext uri="{BB962C8B-B14F-4D97-AF65-F5344CB8AC3E}">
        <p14:creationId xmlns:p14="http://schemas.microsoft.com/office/powerpoint/2010/main" val="808970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A1671-5840-7A2A-DB55-A85B0D70689D}"/>
              </a:ext>
            </a:extLst>
          </p:cNvPr>
          <p:cNvSpPr>
            <a:spLocks noGrp="1"/>
          </p:cNvSpPr>
          <p:nvPr>
            <p:ph type="title"/>
          </p:nvPr>
        </p:nvSpPr>
        <p:spPr>
          <a:xfrm>
            <a:off x="284526" y="113455"/>
            <a:ext cx="10515600" cy="1325563"/>
          </a:xfrm>
        </p:spPr>
        <p:txBody>
          <a:bodyPr/>
          <a:lstStyle/>
          <a:p>
            <a:r>
              <a:rPr lang="en-US" b="1" dirty="0">
                <a:solidFill>
                  <a:srgbClr val="000066"/>
                </a:solidFill>
              </a:rPr>
              <a:t>State’s Changes to Design Review</a:t>
            </a:r>
          </a:p>
        </p:txBody>
      </p:sp>
      <p:sp>
        <p:nvSpPr>
          <p:cNvPr id="3" name="Content Placeholder 2">
            <a:extLst>
              <a:ext uri="{FF2B5EF4-FFF2-40B4-BE49-F238E27FC236}">
                <a16:creationId xmlns:a16="http://schemas.microsoft.com/office/drawing/2014/main" id="{0B1395AE-98A4-21C3-28BB-282D3579DDB3}"/>
              </a:ext>
            </a:extLst>
          </p:cNvPr>
          <p:cNvSpPr>
            <a:spLocks noGrp="1"/>
          </p:cNvSpPr>
          <p:nvPr>
            <p:ph idx="1"/>
          </p:nvPr>
        </p:nvSpPr>
        <p:spPr>
          <a:xfrm>
            <a:off x="284526" y="1249961"/>
            <a:ext cx="11074167" cy="5393916"/>
          </a:xfrm>
        </p:spPr>
        <p:txBody>
          <a:bodyPr>
            <a:normAutofit lnSpcReduction="10000"/>
          </a:bodyPr>
          <a:lstStyle/>
          <a:p>
            <a:r>
              <a:rPr lang="en-US" dirty="0">
                <a:solidFill>
                  <a:srgbClr val="000066"/>
                </a:solidFill>
              </a:rPr>
              <a:t>House Bill 1110 and House Bill 1293 both discuss design review through Boards or Commissions</a:t>
            </a:r>
          </a:p>
          <a:p>
            <a:r>
              <a:rPr lang="en-US" dirty="0">
                <a:solidFill>
                  <a:srgbClr val="000066"/>
                </a:solidFill>
              </a:rPr>
              <a:t>A carve-out was made for historic preservation design review when it concerns LISTED historic properties or LOCAL historic districts</a:t>
            </a:r>
          </a:p>
          <a:p>
            <a:r>
              <a:rPr lang="en-US" dirty="0">
                <a:solidFill>
                  <a:srgbClr val="000066"/>
                </a:solidFill>
              </a:rPr>
              <a:t>The Historic Preservation staff felt that we should take this opportunity to align our SMC with those new state laws</a:t>
            </a:r>
          </a:p>
          <a:p>
            <a:r>
              <a:rPr lang="en-US" dirty="0">
                <a:solidFill>
                  <a:srgbClr val="000066"/>
                </a:solidFill>
              </a:rPr>
              <a:t>Removing the SHLC review of new construction for the downtown zone, CC zones (a new area to be added) and the National Register Historic Districts for “objective design” standards</a:t>
            </a:r>
          </a:p>
          <a:p>
            <a:pPr lvl="1"/>
            <a:r>
              <a:rPr lang="en-US" dirty="0">
                <a:solidFill>
                  <a:srgbClr val="000066"/>
                </a:solidFill>
              </a:rPr>
              <a:t>Size of the replacement structure – at least 75% of current building size (square footage), but no more than 150% of the current building size</a:t>
            </a:r>
          </a:p>
          <a:p>
            <a:pPr lvl="1"/>
            <a:r>
              <a:rPr lang="en-US" dirty="0">
                <a:solidFill>
                  <a:srgbClr val="000066"/>
                </a:solidFill>
              </a:rPr>
              <a:t>Materials should reflect those in other historic areas of Spokane such as brick, stone, wood. </a:t>
            </a:r>
          </a:p>
          <a:p>
            <a:pPr lvl="1"/>
            <a:r>
              <a:rPr lang="en-US" dirty="0">
                <a:solidFill>
                  <a:srgbClr val="000066"/>
                </a:solidFill>
              </a:rPr>
              <a:t>All other design requirements will be assured by other departments at the City</a:t>
            </a:r>
          </a:p>
        </p:txBody>
      </p:sp>
    </p:spTree>
    <p:extLst>
      <p:ext uri="{BB962C8B-B14F-4D97-AF65-F5344CB8AC3E}">
        <p14:creationId xmlns:p14="http://schemas.microsoft.com/office/powerpoint/2010/main" val="2668100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photo of a building&#10;&#10;Description automatically generated">
            <a:extLst>
              <a:ext uri="{FF2B5EF4-FFF2-40B4-BE49-F238E27FC236}">
                <a16:creationId xmlns:a16="http://schemas.microsoft.com/office/drawing/2014/main" id="{7E1C0FFE-4CE5-90CF-4004-3777F3EBF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1184" y="309822"/>
            <a:ext cx="5175379" cy="6893411"/>
          </a:xfrm>
          <a:prstGeom prst="rect">
            <a:avLst/>
          </a:prstGeom>
          <a:effectLst>
            <a:softEdge rad="317500"/>
          </a:effectLst>
        </p:spPr>
      </p:pic>
      <p:sp>
        <p:nvSpPr>
          <p:cNvPr id="2" name="Title 1">
            <a:extLst>
              <a:ext uri="{FF2B5EF4-FFF2-40B4-BE49-F238E27FC236}">
                <a16:creationId xmlns:a16="http://schemas.microsoft.com/office/drawing/2014/main" id="{03FF3981-3455-D0FF-BAED-CA3E7199CACB}"/>
              </a:ext>
            </a:extLst>
          </p:cNvPr>
          <p:cNvSpPr>
            <a:spLocks noGrp="1"/>
          </p:cNvSpPr>
          <p:nvPr>
            <p:ph type="title"/>
          </p:nvPr>
        </p:nvSpPr>
        <p:spPr>
          <a:xfrm>
            <a:off x="209027" y="-199683"/>
            <a:ext cx="10515600" cy="1325563"/>
          </a:xfrm>
        </p:spPr>
        <p:txBody>
          <a:bodyPr/>
          <a:lstStyle/>
          <a:p>
            <a:r>
              <a:rPr lang="en-US" b="1" dirty="0">
                <a:solidFill>
                  <a:srgbClr val="000066"/>
                </a:solidFill>
              </a:rPr>
              <a:t>Additional Changes to SMC 17D.100.230</a:t>
            </a:r>
          </a:p>
        </p:txBody>
      </p:sp>
      <p:sp>
        <p:nvSpPr>
          <p:cNvPr id="3" name="Content Placeholder 2">
            <a:extLst>
              <a:ext uri="{FF2B5EF4-FFF2-40B4-BE49-F238E27FC236}">
                <a16:creationId xmlns:a16="http://schemas.microsoft.com/office/drawing/2014/main" id="{1C2B635B-84FF-9963-4A04-094E5BFEADEE}"/>
              </a:ext>
            </a:extLst>
          </p:cNvPr>
          <p:cNvSpPr>
            <a:spLocks noGrp="1"/>
          </p:cNvSpPr>
          <p:nvPr>
            <p:ph idx="1"/>
          </p:nvPr>
        </p:nvSpPr>
        <p:spPr>
          <a:xfrm>
            <a:off x="209027" y="983618"/>
            <a:ext cx="7162157" cy="5769833"/>
          </a:xfrm>
        </p:spPr>
        <p:txBody>
          <a:bodyPr>
            <a:normAutofit fontScale="92500" lnSpcReduction="20000"/>
          </a:bodyPr>
          <a:lstStyle/>
          <a:p>
            <a:r>
              <a:rPr lang="en-US" dirty="0">
                <a:solidFill>
                  <a:srgbClr val="000066"/>
                </a:solidFill>
              </a:rPr>
              <a:t>Replacement structure </a:t>
            </a:r>
            <a:r>
              <a:rPr lang="en-US" u="sng" dirty="0">
                <a:solidFill>
                  <a:srgbClr val="000066"/>
                </a:solidFill>
              </a:rPr>
              <a:t>footprint</a:t>
            </a:r>
            <a:r>
              <a:rPr lang="en-US" dirty="0">
                <a:solidFill>
                  <a:srgbClr val="000066"/>
                </a:solidFill>
              </a:rPr>
              <a:t> should be equal to or greater than the square footage of the building to be demolished. </a:t>
            </a:r>
          </a:p>
          <a:p>
            <a:r>
              <a:rPr lang="en-US" dirty="0">
                <a:solidFill>
                  <a:srgbClr val="000066"/>
                </a:solidFill>
              </a:rPr>
              <a:t>Replacement structure should be at least 75% of the square footage of the existing building and not more than 150%.</a:t>
            </a:r>
          </a:p>
          <a:p>
            <a:r>
              <a:rPr lang="en-US" dirty="0">
                <a:solidFill>
                  <a:srgbClr val="000066"/>
                </a:solidFill>
              </a:rPr>
              <a:t>Also removing the language that allowed for a </a:t>
            </a:r>
            <a:r>
              <a:rPr lang="en-US" u="sng" dirty="0">
                <a:solidFill>
                  <a:srgbClr val="000066"/>
                </a:solidFill>
              </a:rPr>
              <a:t>building smaller than at least 60% of the floor area ratio*</a:t>
            </a:r>
            <a:r>
              <a:rPr lang="en-US" dirty="0">
                <a:solidFill>
                  <a:srgbClr val="000066"/>
                </a:solidFill>
              </a:rPr>
              <a:t> of the demolished, historically eligible building if:</a:t>
            </a:r>
          </a:p>
          <a:p>
            <a:pPr lvl="1">
              <a:buFont typeface="Wingdings" panose="05000000000000000000" pitchFamily="2" charset="2"/>
              <a:buChar char="Ø"/>
            </a:pPr>
            <a:r>
              <a:rPr lang="en-US" sz="2600" i="1" dirty="0">
                <a:solidFill>
                  <a:srgbClr val="000066"/>
                </a:solidFill>
              </a:rPr>
              <a:t>Current code allows smaller buildings if there is a public benefit (green space or public art)</a:t>
            </a:r>
          </a:p>
          <a:p>
            <a:pPr lvl="1">
              <a:buFont typeface="Wingdings" panose="05000000000000000000" pitchFamily="2" charset="2"/>
              <a:buChar char="Ø"/>
            </a:pPr>
            <a:r>
              <a:rPr lang="en-US" sz="2600" i="1" dirty="0">
                <a:solidFill>
                  <a:srgbClr val="000066"/>
                </a:solidFill>
              </a:rPr>
              <a:t>Current code allows the owner to “submit plans in lieu for design and approval by the city’s design review board subject to applicable zoning and design guidelines”</a:t>
            </a:r>
          </a:p>
          <a:p>
            <a:pPr marL="0" indent="0">
              <a:buNone/>
            </a:pPr>
            <a:r>
              <a:rPr lang="en-US" sz="2200" i="1" dirty="0">
                <a:solidFill>
                  <a:srgbClr val="000066"/>
                </a:solidFill>
              </a:rPr>
              <a:t>*Planning is getting rid of “floor area ratio” in their codes, so we are happy to remove it as well.</a:t>
            </a:r>
          </a:p>
        </p:txBody>
      </p:sp>
    </p:spTree>
    <p:extLst>
      <p:ext uri="{BB962C8B-B14F-4D97-AF65-F5344CB8AC3E}">
        <p14:creationId xmlns:p14="http://schemas.microsoft.com/office/powerpoint/2010/main" val="3886487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F5CA4-5B53-950C-276D-C6EAC1E34C91}"/>
              </a:ext>
            </a:extLst>
          </p:cNvPr>
          <p:cNvSpPr>
            <a:spLocks noGrp="1"/>
          </p:cNvSpPr>
          <p:nvPr>
            <p:ph type="title"/>
          </p:nvPr>
        </p:nvSpPr>
        <p:spPr>
          <a:xfrm>
            <a:off x="343678" y="197174"/>
            <a:ext cx="10515600" cy="1325563"/>
          </a:xfrm>
        </p:spPr>
        <p:txBody>
          <a:bodyPr/>
          <a:lstStyle/>
          <a:p>
            <a:r>
              <a:rPr lang="en-US" b="1" dirty="0">
                <a:solidFill>
                  <a:srgbClr val="000066"/>
                </a:solidFill>
              </a:rPr>
              <a:t>Code Cleanup</a:t>
            </a:r>
          </a:p>
        </p:txBody>
      </p:sp>
      <p:sp>
        <p:nvSpPr>
          <p:cNvPr id="3" name="Content Placeholder 2">
            <a:extLst>
              <a:ext uri="{FF2B5EF4-FFF2-40B4-BE49-F238E27FC236}">
                <a16:creationId xmlns:a16="http://schemas.microsoft.com/office/drawing/2014/main" id="{AB5518ED-53EC-F1AA-1281-DAB80C244B7A}"/>
              </a:ext>
            </a:extLst>
          </p:cNvPr>
          <p:cNvSpPr>
            <a:spLocks noGrp="1"/>
          </p:cNvSpPr>
          <p:nvPr>
            <p:ph idx="1"/>
          </p:nvPr>
        </p:nvSpPr>
        <p:spPr>
          <a:xfrm>
            <a:off x="586274" y="1433738"/>
            <a:ext cx="10515600" cy="5060367"/>
          </a:xfrm>
        </p:spPr>
        <p:txBody>
          <a:bodyPr>
            <a:normAutofit/>
          </a:bodyPr>
          <a:lstStyle/>
          <a:p>
            <a:r>
              <a:rPr lang="en-US" dirty="0">
                <a:solidFill>
                  <a:srgbClr val="000066"/>
                </a:solidFill>
              </a:rPr>
              <a:t>Changing the provision that called for either/or:</a:t>
            </a:r>
          </a:p>
          <a:p>
            <a:pPr marL="457200" lvl="1" indent="0">
              <a:buNone/>
            </a:pPr>
            <a:r>
              <a:rPr lang="en-US" dirty="0">
                <a:solidFill>
                  <a:srgbClr val="000066"/>
                </a:solidFill>
              </a:rPr>
              <a:t>Building permit for the replacement building </a:t>
            </a:r>
            <a:r>
              <a:rPr lang="en-US" b="1" u="sng" dirty="0">
                <a:solidFill>
                  <a:srgbClr val="000066"/>
                </a:solidFill>
              </a:rPr>
              <a:t>OR </a:t>
            </a:r>
            <a:r>
              <a:rPr lang="en-US" dirty="0">
                <a:solidFill>
                  <a:srgbClr val="000066"/>
                </a:solidFill>
              </a:rPr>
              <a:t>Financial commitment of the owner…</a:t>
            </a:r>
          </a:p>
          <a:p>
            <a:pPr marL="457200" lvl="1" indent="0">
              <a:buNone/>
            </a:pPr>
            <a:endParaRPr lang="en-US" sz="200" i="1" dirty="0">
              <a:solidFill>
                <a:srgbClr val="000066"/>
              </a:solidFill>
            </a:endParaRPr>
          </a:p>
          <a:p>
            <a:pPr marL="457200" lvl="1" indent="0">
              <a:buNone/>
            </a:pPr>
            <a:r>
              <a:rPr lang="en-US" i="1" dirty="0">
                <a:solidFill>
                  <a:srgbClr val="000066"/>
                </a:solidFill>
              </a:rPr>
              <a:t>To: </a:t>
            </a:r>
            <a:r>
              <a:rPr lang="en-US" dirty="0">
                <a:solidFill>
                  <a:srgbClr val="000066"/>
                </a:solidFill>
              </a:rPr>
              <a:t>the owner must have both the building permits for the replacement structure in hand </a:t>
            </a:r>
            <a:r>
              <a:rPr lang="en-US" b="1" u="sng" dirty="0">
                <a:solidFill>
                  <a:srgbClr val="000066"/>
                </a:solidFill>
              </a:rPr>
              <a:t>AND</a:t>
            </a:r>
            <a:r>
              <a:rPr lang="en-US" dirty="0">
                <a:solidFill>
                  <a:srgbClr val="000066"/>
                </a:solidFill>
              </a:rPr>
              <a:t> a demonstrated financial commitment for the project before the demolition permit may be applied for and issued.</a:t>
            </a:r>
          </a:p>
          <a:p>
            <a:r>
              <a:rPr lang="en-US" dirty="0">
                <a:solidFill>
                  <a:srgbClr val="000066"/>
                </a:solidFill>
              </a:rPr>
              <a:t>Clarifying that a Certificate of Appropriateness is for the replacement building, not the demolition permit. </a:t>
            </a:r>
          </a:p>
          <a:p>
            <a:r>
              <a:rPr lang="en-US" dirty="0">
                <a:solidFill>
                  <a:srgbClr val="000066"/>
                </a:solidFill>
              </a:rPr>
              <a:t>Demolition permit may be administratively reviewed by staff as long as all other provisions are met.</a:t>
            </a:r>
          </a:p>
        </p:txBody>
      </p:sp>
    </p:spTree>
    <p:extLst>
      <p:ext uri="{BB962C8B-B14F-4D97-AF65-F5344CB8AC3E}">
        <p14:creationId xmlns:p14="http://schemas.microsoft.com/office/powerpoint/2010/main" val="1990925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D0576-4B8C-6AC8-A743-5D04AC3D1922}"/>
              </a:ext>
            </a:extLst>
          </p:cNvPr>
          <p:cNvSpPr>
            <a:spLocks noGrp="1"/>
          </p:cNvSpPr>
          <p:nvPr>
            <p:ph type="title"/>
          </p:nvPr>
        </p:nvSpPr>
        <p:spPr/>
        <p:txBody>
          <a:bodyPr/>
          <a:lstStyle/>
          <a:p>
            <a:r>
              <a:rPr lang="en-US" b="1" u="sng" dirty="0">
                <a:solidFill>
                  <a:srgbClr val="000066"/>
                </a:solidFill>
              </a:rPr>
              <a:t>Outreach</a:t>
            </a:r>
          </a:p>
        </p:txBody>
      </p:sp>
      <p:sp>
        <p:nvSpPr>
          <p:cNvPr id="3" name="Content Placeholder 2">
            <a:extLst>
              <a:ext uri="{FF2B5EF4-FFF2-40B4-BE49-F238E27FC236}">
                <a16:creationId xmlns:a16="http://schemas.microsoft.com/office/drawing/2014/main" id="{6FD0B8C0-95C3-1D4D-282C-9F6D48E70C80}"/>
              </a:ext>
            </a:extLst>
          </p:cNvPr>
          <p:cNvSpPr>
            <a:spLocks noGrp="1"/>
          </p:cNvSpPr>
          <p:nvPr>
            <p:ph idx="1"/>
          </p:nvPr>
        </p:nvSpPr>
        <p:spPr>
          <a:xfrm>
            <a:off x="679580" y="1489723"/>
            <a:ext cx="10515600" cy="5003152"/>
          </a:xfrm>
        </p:spPr>
        <p:txBody>
          <a:bodyPr>
            <a:normAutofit fontScale="92500" lnSpcReduction="10000"/>
          </a:bodyPr>
          <a:lstStyle/>
          <a:p>
            <a:r>
              <a:rPr lang="en-US" dirty="0">
                <a:solidFill>
                  <a:srgbClr val="000066"/>
                </a:solidFill>
              </a:rPr>
              <a:t>Website: </a:t>
            </a:r>
            <a:r>
              <a:rPr lang="en-US" dirty="0">
                <a:solidFill>
                  <a:srgbClr val="000066"/>
                </a:solidFill>
                <a:hlinkClick r:id="rId2"/>
              </a:rPr>
              <a:t>https://www.historicspokane.org/centers-and-corridors</a:t>
            </a:r>
            <a:endParaRPr lang="en-US" dirty="0">
              <a:solidFill>
                <a:srgbClr val="000066"/>
              </a:solidFill>
            </a:endParaRPr>
          </a:p>
          <a:p>
            <a:r>
              <a:rPr lang="en-US" dirty="0">
                <a:solidFill>
                  <a:srgbClr val="000066"/>
                </a:solidFill>
              </a:rPr>
              <a:t>Notice of Intent to Adopt and SEPA review – Commerce (August 16)</a:t>
            </a:r>
          </a:p>
          <a:p>
            <a:r>
              <a:rPr lang="en-US" dirty="0">
                <a:solidFill>
                  <a:srgbClr val="000066"/>
                </a:solidFill>
              </a:rPr>
              <a:t>SEPA checklist to agencies (August 16)</a:t>
            </a:r>
          </a:p>
          <a:p>
            <a:r>
              <a:rPr lang="en-US" dirty="0">
                <a:solidFill>
                  <a:srgbClr val="000066"/>
                </a:solidFill>
              </a:rPr>
              <a:t>Email to Centers &amp; Corridors list via Planning Department (August 16)</a:t>
            </a:r>
          </a:p>
          <a:p>
            <a:r>
              <a:rPr lang="en-US" dirty="0">
                <a:solidFill>
                  <a:srgbClr val="000066"/>
                </a:solidFill>
              </a:rPr>
              <a:t>Provide slides to Spokane Historic Landmarks Commission – August 21 at the regular meeting of the SHLC (3 pm)</a:t>
            </a:r>
          </a:p>
          <a:p>
            <a:r>
              <a:rPr lang="en-US" dirty="0">
                <a:solidFill>
                  <a:srgbClr val="000066"/>
                </a:solidFill>
              </a:rPr>
              <a:t>Today’s Plan Commission Workshop</a:t>
            </a:r>
          </a:p>
          <a:p>
            <a:r>
              <a:rPr lang="en-US" dirty="0">
                <a:solidFill>
                  <a:srgbClr val="000066"/>
                </a:solidFill>
              </a:rPr>
              <a:t>In person Open House: Wednesday, September 18, 4 pm following SHLC meeting in City Hall City Council Briefing Center</a:t>
            </a:r>
          </a:p>
          <a:p>
            <a:r>
              <a:rPr lang="en-US" dirty="0">
                <a:solidFill>
                  <a:srgbClr val="000066"/>
                </a:solidFill>
              </a:rPr>
              <a:t>Online Open House: Thursday, September 19, 12 noon</a:t>
            </a:r>
          </a:p>
          <a:p>
            <a:r>
              <a:rPr lang="en-US" dirty="0">
                <a:solidFill>
                  <a:srgbClr val="000066"/>
                </a:solidFill>
              </a:rPr>
              <a:t>Plan Commission Hearing: September 25</a:t>
            </a:r>
          </a:p>
        </p:txBody>
      </p:sp>
    </p:spTree>
    <p:extLst>
      <p:ext uri="{BB962C8B-B14F-4D97-AF65-F5344CB8AC3E}">
        <p14:creationId xmlns:p14="http://schemas.microsoft.com/office/powerpoint/2010/main" val="740596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road with cars on it&#10;&#10;Description automatically generated">
            <a:extLst>
              <a:ext uri="{FF2B5EF4-FFF2-40B4-BE49-F238E27FC236}">
                <a16:creationId xmlns:a16="http://schemas.microsoft.com/office/drawing/2014/main" id="{653DDFB9-E564-24E5-CD95-C417D1B6044C}"/>
              </a:ext>
            </a:extLst>
          </p:cNvPr>
          <p:cNvPicPr>
            <a:picLocks noChangeAspect="1"/>
          </p:cNvPicPr>
          <p:nvPr/>
        </p:nvPicPr>
        <p:blipFill rotWithShape="1">
          <a:blip r:embed="rId2"/>
          <a:srcRect l="11286" r="-1" b="-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04511B2-D469-1081-F20F-2DEFE9A3889D}"/>
              </a:ext>
            </a:extLst>
          </p:cNvPr>
          <p:cNvSpPr>
            <a:spLocks noGrp="1"/>
          </p:cNvSpPr>
          <p:nvPr>
            <p:ph idx="1"/>
          </p:nvPr>
        </p:nvSpPr>
        <p:spPr>
          <a:xfrm>
            <a:off x="394996" y="3895043"/>
            <a:ext cx="11402008" cy="3147377"/>
          </a:xfrm>
        </p:spPr>
        <p:txBody>
          <a:bodyPr anchor="ctr">
            <a:normAutofit/>
          </a:bodyPr>
          <a:lstStyle/>
          <a:p>
            <a:r>
              <a:rPr lang="en-US" dirty="0">
                <a:solidFill>
                  <a:srgbClr val="000066"/>
                </a:solidFill>
              </a:rPr>
              <a:t>We understand that development makes sense in Centers and Corridors.</a:t>
            </a:r>
          </a:p>
          <a:p>
            <a:r>
              <a:rPr lang="en-US" dirty="0">
                <a:solidFill>
                  <a:srgbClr val="000066"/>
                </a:solidFill>
              </a:rPr>
              <a:t>Many of these corridors have a distinct sense of place – historic buildings are a big part of this sense of place. We should consider some regulations that focus development to avoid demolition of historic buildings.</a:t>
            </a:r>
          </a:p>
          <a:p>
            <a:r>
              <a:rPr lang="en-US" dirty="0">
                <a:solidFill>
                  <a:srgbClr val="000066"/>
                </a:solidFill>
              </a:rPr>
              <a:t>The HP Office/SHLC already reviews demolitions downtown and in National Register Historic Districts this proposal expands to C&amp;C zones</a:t>
            </a:r>
          </a:p>
          <a:p>
            <a:endParaRPr lang="en-US" dirty="0">
              <a:solidFill>
                <a:srgbClr val="000066"/>
              </a:solidFill>
            </a:endParaRPr>
          </a:p>
        </p:txBody>
      </p:sp>
      <p:sp>
        <p:nvSpPr>
          <p:cNvPr id="2" name="Title 1">
            <a:extLst>
              <a:ext uri="{FF2B5EF4-FFF2-40B4-BE49-F238E27FC236}">
                <a16:creationId xmlns:a16="http://schemas.microsoft.com/office/drawing/2014/main" id="{ECCCB7EC-EBCD-7373-E83B-404D671CE355}"/>
              </a:ext>
            </a:extLst>
          </p:cNvPr>
          <p:cNvSpPr>
            <a:spLocks noGrp="1"/>
          </p:cNvSpPr>
          <p:nvPr>
            <p:ph type="title"/>
          </p:nvPr>
        </p:nvSpPr>
        <p:spPr>
          <a:xfrm>
            <a:off x="89383" y="1855311"/>
            <a:ext cx="4305335" cy="2452687"/>
          </a:xfrm>
        </p:spPr>
        <p:txBody>
          <a:bodyPr anchor="ctr">
            <a:normAutofit/>
          </a:bodyPr>
          <a:lstStyle/>
          <a:p>
            <a:r>
              <a:rPr lang="en-US" sz="4800" b="1" dirty="0">
                <a:solidFill>
                  <a:schemeClr val="bg1"/>
                </a:solidFill>
                <a:effectLst>
                  <a:outerShdw blurRad="38100" dist="38100" dir="2700000" algn="tl">
                    <a:srgbClr val="000000">
                      <a:alpha val="43137"/>
                    </a:srgbClr>
                  </a:outerShdw>
                </a:effectLst>
              </a:rPr>
              <a:t>Why do this?</a:t>
            </a:r>
          </a:p>
        </p:txBody>
      </p:sp>
    </p:spTree>
    <p:extLst>
      <p:ext uri="{BB962C8B-B14F-4D97-AF65-F5344CB8AC3E}">
        <p14:creationId xmlns:p14="http://schemas.microsoft.com/office/powerpoint/2010/main" val="2363628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FD75-CE80-5BA2-3589-2598E400DBEF}"/>
              </a:ext>
            </a:extLst>
          </p:cNvPr>
          <p:cNvSpPr>
            <a:spLocks noGrp="1"/>
          </p:cNvSpPr>
          <p:nvPr>
            <p:ph type="title"/>
          </p:nvPr>
        </p:nvSpPr>
        <p:spPr/>
        <p:txBody>
          <a:bodyPr/>
          <a:lstStyle/>
          <a:p>
            <a:r>
              <a:rPr lang="en-US" b="1" dirty="0">
                <a:solidFill>
                  <a:srgbClr val="000066"/>
                </a:solidFill>
              </a:rPr>
              <a:t>Centers &amp; Corridors Study – June 2024</a:t>
            </a:r>
          </a:p>
        </p:txBody>
      </p:sp>
      <p:sp>
        <p:nvSpPr>
          <p:cNvPr id="3" name="Content Placeholder 2">
            <a:extLst>
              <a:ext uri="{FF2B5EF4-FFF2-40B4-BE49-F238E27FC236}">
                <a16:creationId xmlns:a16="http://schemas.microsoft.com/office/drawing/2014/main" id="{2289CC0D-373E-8860-18C5-69C4C8262F14}"/>
              </a:ext>
            </a:extLst>
          </p:cNvPr>
          <p:cNvSpPr>
            <a:spLocks noGrp="1"/>
          </p:cNvSpPr>
          <p:nvPr>
            <p:ph idx="1"/>
          </p:nvPr>
        </p:nvSpPr>
        <p:spPr/>
        <p:txBody>
          <a:bodyPr/>
          <a:lstStyle/>
          <a:p>
            <a:pPr marL="0" indent="0">
              <a:buNone/>
            </a:pPr>
            <a:r>
              <a:rPr lang="en-US" dirty="0">
                <a:solidFill>
                  <a:srgbClr val="000066"/>
                </a:solidFill>
              </a:rPr>
              <a:t>Historic Preservation </a:t>
            </a:r>
            <a:r>
              <a:rPr lang="en-US" sz="1600" i="1" dirty="0">
                <a:solidFill>
                  <a:srgbClr val="000066"/>
                </a:solidFill>
              </a:rPr>
              <a:t>(page 36)</a:t>
            </a:r>
          </a:p>
          <a:p>
            <a:r>
              <a:rPr lang="en-US" dirty="0">
                <a:solidFill>
                  <a:srgbClr val="000066"/>
                </a:solidFill>
              </a:rPr>
              <a:t>There are currently few protections against the demolition of historic buildings within the urban fabric of some historic Centers. Placing appropriate controls on demolition of historic structures in Centers and Corridors and standards that support adaptive re-use can help ensure historic structures support the development of a sense of place in centers, linking these areas past and its future.</a:t>
            </a:r>
          </a:p>
        </p:txBody>
      </p:sp>
    </p:spTree>
    <p:extLst>
      <p:ext uri="{BB962C8B-B14F-4D97-AF65-F5344CB8AC3E}">
        <p14:creationId xmlns:p14="http://schemas.microsoft.com/office/powerpoint/2010/main" val="952708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0A3F-D7A9-012C-D306-D78A3EE886BE}"/>
              </a:ext>
            </a:extLst>
          </p:cNvPr>
          <p:cNvSpPr>
            <a:spLocks noGrp="1"/>
          </p:cNvSpPr>
          <p:nvPr>
            <p:ph type="title"/>
          </p:nvPr>
        </p:nvSpPr>
        <p:spPr>
          <a:xfrm>
            <a:off x="838200" y="225166"/>
            <a:ext cx="10515600" cy="1325563"/>
          </a:xfrm>
        </p:spPr>
        <p:txBody>
          <a:bodyPr/>
          <a:lstStyle/>
          <a:p>
            <a:r>
              <a:rPr lang="en-US" b="1" dirty="0">
                <a:solidFill>
                  <a:srgbClr val="000066"/>
                </a:solidFill>
              </a:rPr>
              <a:t>Current Code SMC 17D.100.230</a:t>
            </a:r>
          </a:p>
        </p:txBody>
      </p:sp>
      <p:sp>
        <p:nvSpPr>
          <p:cNvPr id="3" name="Content Placeholder 2">
            <a:extLst>
              <a:ext uri="{FF2B5EF4-FFF2-40B4-BE49-F238E27FC236}">
                <a16:creationId xmlns:a16="http://schemas.microsoft.com/office/drawing/2014/main" id="{02E26B9E-E6A5-89EB-0357-EF325D376A5D}"/>
              </a:ext>
            </a:extLst>
          </p:cNvPr>
          <p:cNvSpPr>
            <a:spLocks noGrp="1"/>
          </p:cNvSpPr>
          <p:nvPr>
            <p:ph idx="1"/>
          </p:nvPr>
        </p:nvSpPr>
        <p:spPr>
          <a:xfrm>
            <a:off x="651588" y="1550729"/>
            <a:ext cx="10515600" cy="4351338"/>
          </a:xfrm>
        </p:spPr>
        <p:txBody>
          <a:bodyPr/>
          <a:lstStyle/>
          <a:p>
            <a:r>
              <a:rPr lang="en-US" dirty="0">
                <a:solidFill>
                  <a:srgbClr val="000066"/>
                </a:solidFill>
              </a:rPr>
              <a:t>If a building within the downtown boundary zone or within one of Spokane’s 15 National Register Historic Districts is found </a:t>
            </a:r>
            <a:r>
              <a:rPr lang="en-US" u="sng" dirty="0">
                <a:solidFill>
                  <a:srgbClr val="000066"/>
                </a:solidFill>
              </a:rPr>
              <a:t>eligible for listing</a:t>
            </a:r>
            <a:r>
              <a:rPr lang="en-US" dirty="0">
                <a:solidFill>
                  <a:srgbClr val="000066"/>
                </a:solidFill>
              </a:rPr>
              <a:t> on the Spokane Register, the Spokane Historic Landmarks Commission has </a:t>
            </a:r>
            <a:r>
              <a:rPr lang="en-US" i="1" dirty="0">
                <a:solidFill>
                  <a:srgbClr val="000066"/>
                </a:solidFill>
              </a:rPr>
              <a:t>some</a:t>
            </a:r>
            <a:r>
              <a:rPr lang="en-US" dirty="0">
                <a:solidFill>
                  <a:srgbClr val="000066"/>
                </a:solidFill>
              </a:rPr>
              <a:t> regulatory review.</a:t>
            </a:r>
          </a:p>
          <a:p>
            <a:r>
              <a:rPr lang="en-US" dirty="0">
                <a:solidFill>
                  <a:srgbClr val="000066"/>
                </a:solidFill>
              </a:rPr>
              <a:t>The SHLC </a:t>
            </a:r>
            <a:r>
              <a:rPr lang="en-US" b="1" u="sng" dirty="0">
                <a:solidFill>
                  <a:srgbClr val="000066"/>
                </a:solidFill>
              </a:rPr>
              <a:t>cannot deny demolition</a:t>
            </a:r>
            <a:r>
              <a:rPr lang="en-US" b="1" dirty="0">
                <a:solidFill>
                  <a:srgbClr val="000066"/>
                </a:solidFill>
              </a:rPr>
              <a:t> </a:t>
            </a:r>
            <a:r>
              <a:rPr lang="en-US" dirty="0">
                <a:solidFill>
                  <a:srgbClr val="000066"/>
                </a:solidFill>
              </a:rPr>
              <a:t>within these areas.</a:t>
            </a:r>
          </a:p>
          <a:p>
            <a:r>
              <a:rPr lang="en-US" dirty="0">
                <a:solidFill>
                  <a:srgbClr val="000066"/>
                </a:solidFill>
              </a:rPr>
              <a:t>Demolition permits will not be issued until the replacement structure has been approved by the SHLC through a Certificate of Appropriateness process (CoA) and building permits are in hand </a:t>
            </a:r>
            <a:r>
              <a:rPr lang="en-US" u="sng" dirty="0">
                <a:solidFill>
                  <a:srgbClr val="000066"/>
                </a:solidFill>
              </a:rPr>
              <a:t>or</a:t>
            </a:r>
            <a:r>
              <a:rPr lang="en-US" dirty="0">
                <a:solidFill>
                  <a:srgbClr val="000066"/>
                </a:solidFill>
              </a:rPr>
              <a:t> a financial commitment from the owner is received.</a:t>
            </a:r>
          </a:p>
          <a:p>
            <a:endParaRPr lang="en-US" dirty="0">
              <a:solidFill>
                <a:srgbClr val="000066"/>
              </a:solidFill>
            </a:endParaRPr>
          </a:p>
        </p:txBody>
      </p:sp>
    </p:spTree>
    <p:extLst>
      <p:ext uri="{BB962C8B-B14F-4D97-AF65-F5344CB8AC3E}">
        <p14:creationId xmlns:p14="http://schemas.microsoft.com/office/powerpoint/2010/main" val="237029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DD3F4F8-57E4-0435-E300-DBE395DD62C5}"/>
              </a:ext>
            </a:extLst>
          </p:cNvPr>
          <p:cNvPicPr>
            <a:picLocks noChangeAspect="1"/>
          </p:cNvPicPr>
          <p:nvPr/>
        </p:nvPicPr>
        <p:blipFill>
          <a:blip r:embed="rId2"/>
          <a:stretch>
            <a:fillRect/>
          </a:stretch>
        </p:blipFill>
        <p:spPr>
          <a:xfrm>
            <a:off x="3630078" y="323100"/>
            <a:ext cx="8309526" cy="6211372"/>
          </a:xfrm>
          <a:prstGeom prst="rect">
            <a:avLst/>
          </a:prstGeom>
        </p:spPr>
      </p:pic>
      <p:sp>
        <p:nvSpPr>
          <p:cNvPr id="6" name="TextBox 5">
            <a:extLst>
              <a:ext uri="{FF2B5EF4-FFF2-40B4-BE49-F238E27FC236}">
                <a16:creationId xmlns:a16="http://schemas.microsoft.com/office/drawing/2014/main" id="{B83308E2-7B44-CC1E-5D43-2134CF1ECCDD}"/>
              </a:ext>
            </a:extLst>
          </p:cNvPr>
          <p:cNvSpPr txBox="1"/>
          <p:nvPr/>
        </p:nvSpPr>
        <p:spPr>
          <a:xfrm>
            <a:off x="326572" y="323100"/>
            <a:ext cx="3228391" cy="954107"/>
          </a:xfrm>
          <a:prstGeom prst="rect">
            <a:avLst/>
          </a:prstGeom>
          <a:noFill/>
        </p:spPr>
        <p:txBody>
          <a:bodyPr wrap="square" rtlCol="0">
            <a:spAutoFit/>
          </a:bodyPr>
          <a:lstStyle/>
          <a:p>
            <a:r>
              <a:rPr lang="en-US" sz="2800" b="1" dirty="0">
                <a:solidFill>
                  <a:schemeClr val="bg1"/>
                </a:solidFill>
              </a:rPr>
              <a:t>Downtown Overlay Zone Map</a:t>
            </a:r>
          </a:p>
        </p:txBody>
      </p:sp>
    </p:spTree>
    <p:extLst>
      <p:ext uri="{BB962C8B-B14F-4D97-AF65-F5344CB8AC3E}">
        <p14:creationId xmlns:p14="http://schemas.microsoft.com/office/powerpoint/2010/main" val="3411066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4BF2E-E039-3346-6E22-0D64883619DA}"/>
              </a:ext>
            </a:extLst>
          </p:cNvPr>
          <p:cNvSpPr>
            <a:spLocks noGrp="1"/>
          </p:cNvSpPr>
          <p:nvPr>
            <p:ph type="title"/>
          </p:nvPr>
        </p:nvSpPr>
        <p:spPr>
          <a:xfrm>
            <a:off x="234193" y="147011"/>
            <a:ext cx="10515600" cy="1325563"/>
          </a:xfrm>
        </p:spPr>
        <p:txBody>
          <a:bodyPr/>
          <a:lstStyle/>
          <a:p>
            <a:r>
              <a:rPr lang="en-US" b="1" u="sng" dirty="0">
                <a:solidFill>
                  <a:srgbClr val="000066"/>
                </a:solidFill>
              </a:rPr>
              <a:t>15 National Register Districts within the City</a:t>
            </a:r>
          </a:p>
        </p:txBody>
      </p:sp>
      <p:sp>
        <p:nvSpPr>
          <p:cNvPr id="3" name="Content Placeholder 2">
            <a:extLst>
              <a:ext uri="{FF2B5EF4-FFF2-40B4-BE49-F238E27FC236}">
                <a16:creationId xmlns:a16="http://schemas.microsoft.com/office/drawing/2014/main" id="{DF443705-A443-353A-6121-C9AFA913CD6A}"/>
              </a:ext>
            </a:extLst>
          </p:cNvPr>
          <p:cNvSpPr>
            <a:spLocks noGrp="1"/>
          </p:cNvSpPr>
          <p:nvPr>
            <p:ph idx="1"/>
          </p:nvPr>
        </p:nvSpPr>
        <p:spPr>
          <a:xfrm>
            <a:off x="175470" y="1237682"/>
            <a:ext cx="7399790" cy="5238415"/>
          </a:xfrm>
        </p:spPr>
        <p:txBody>
          <a:bodyPr>
            <a:normAutofit/>
          </a:bodyPr>
          <a:lstStyle/>
          <a:p>
            <a:r>
              <a:rPr lang="en-US" dirty="0">
                <a:solidFill>
                  <a:srgbClr val="000066"/>
                </a:solidFill>
              </a:rPr>
              <a:t>Rockwood Historic District</a:t>
            </a:r>
          </a:p>
          <a:p>
            <a:r>
              <a:rPr lang="en-US" dirty="0">
                <a:solidFill>
                  <a:srgbClr val="000066"/>
                </a:solidFill>
              </a:rPr>
              <a:t>Peaceful Valley Historic District</a:t>
            </a:r>
          </a:p>
          <a:p>
            <a:r>
              <a:rPr lang="en-US" dirty="0">
                <a:solidFill>
                  <a:srgbClr val="000066"/>
                </a:solidFill>
              </a:rPr>
              <a:t>Browne’s Addition Historic District</a:t>
            </a:r>
          </a:p>
          <a:p>
            <a:r>
              <a:rPr lang="en-US" dirty="0" err="1">
                <a:solidFill>
                  <a:srgbClr val="000066"/>
                </a:solidFill>
              </a:rPr>
              <a:t>Marycliff</a:t>
            </a:r>
            <a:r>
              <a:rPr lang="en-US" dirty="0">
                <a:solidFill>
                  <a:srgbClr val="000066"/>
                </a:solidFill>
              </a:rPr>
              <a:t>-Cliff Park Historic District</a:t>
            </a:r>
          </a:p>
          <a:p>
            <a:r>
              <a:rPr lang="en-US" dirty="0">
                <a:solidFill>
                  <a:srgbClr val="000066"/>
                </a:solidFill>
              </a:rPr>
              <a:t>9</a:t>
            </a:r>
            <a:r>
              <a:rPr lang="en-US" baseline="30000" dirty="0">
                <a:solidFill>
                  <a:srgbClr val="000066"/>
                </a:solidFill>
              </a:rPr>
              <a:t>th</a:t>
            </a:r>
            <a:r>
              <a:rPr lang="en-US" dirty="0">
                <a:solidFill>
                  <a:srgbClr val="000066"/>
                </a:solidFill>
              </a:rPr>
              <a:t> Avenue Historic District</a:t>
            </a:r>
          </a:p>
          <a:p>
            <a:r>
              <a:rPr lang="en-US" dirty="0">
                <a:solidFill>
                  <a:srgbClr val="000066"/>
                </a:solidFill>
              </a:rPr>
              <a:t>West Downtown Historic Transportation </a:t>
            </a:r>
            <a:br>
              <a:rPr lang="en-US" dirty="0">
                <a:solidFill>
                  <a:srgbClr val="000066"/>
                </a:solidFill>
              </a:rPr>
            </a:br>
            <a:r>
              <a:rPr lang="en-US" dirty="0">
                <a:solidFill>
                  <a:srgbClr val="000066"/>
                </a:solidFill>
              </a:rPr>
              <a:t>District</a:t>
            </a:r>
          </a:p>
          <a:p>
            <a:r>
              <a:rPr lang="en-US" dirty="0">
                <a:solidFill>
                  <a:srgbClr val="000066"/>
                </a:solidFill>
              </a:rPr>
              <a:t>East Downtown Historic District</a:t>
            </a:r>
          </a:p>
        </p:txBody>
      </p:sp>
      <p:sp>
        <p:nvSpPr>
          <p:cNvPr id="4" name="Content Placeholder 2">
            <a:extLst>
              <a:ext uri="{FF2B5EF4-FFF2-40B4-BE49-F238E27FC236}">
                <a16:creationId xmlns:a16="http://schemas.microsoft.com/office/drawing/2014/main" id="{FD3F7B31-80B2-08B7-2CA3-CDD4C2959729}"/>
              </a:ext>
            </a:extLst>
          </p:cNvPr>
          <p:cNvSpPr txBox="1">
            <a:spLocks/>
          </p:cNvSpPr>
          <p:nvPr/>
        </p:nvSpPr>
        <p:spPr>
          <a:xfrm>
            <a:off x="6316431" y="1234029"/>
            <a:ext cx="7399790" cy="52384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0066"/>
                </a:solidFill>
              </a:rPr>
              <a:t>Riverside Avenue Historic District</a:t>
            </a:r>
          </a:p>
          <a:p>
            <a:r>
              <a:rPr lang="en-US" dirty="0">
                <a:solidFill>
                  <a:srgbClr val="000066"/>
                </a:solidFill>
              </a:rPr>
              <a:t>Nettleton’s Addition Historic District</a:t>
            </a:r>
          </a:p>
          <a:p>
            <a:r>
              <a:rPr lang="en-US" dirty="0">
                <a:solidFill>
                  <a:srgbClr val="000066"/>
                </a:solidFill>
              </a:rPr>
              <a:t>Corbin Park Historic District</a:t>
            </a:r>
          </a:p>
          <a:p>
            <a:r>
              <a:rPr lang="en-US" dirty="0">
                <a:solidFill>
                  <a:srgbClr val="000066"/>
                </a:solidFill>
              </a:rPr>
              <a:t>Fort George Wright Historic District</a:t>
            </a:r>
          </a:p>
          <a:p>
            <a:r>
              <a:rPr lang="en-US" dirty="0">
                <a:solidFill>
                  <a:srgbClr val="000066"/>
                </a:solidFill>
              </a:rPr>
              <a:t>Felts Field Historic District</a:t>
            </a:r>
          </a:p>
          <a:p>
            <a:r>
              <a:rPr lang="en-US" dirty="0">
                <a:solidFill>
                  <a:srgbClr val="000066"/>
                </a:solidFill>
              </a:rPr>
              <a:t>Hillyard Historic Business District</a:t>
            </a:r>
          </a:p>
          <a:p>
            <a:r>
              <a:rPr lang="en-US" dirty="0">
                <a:solidFill>
                  <a:srgbClr val="000066"/>
                </a:solidFill>
              </a:rPr>
              <a:t>Mission Avenue Historic District</a:t>
            </a:r>
          </a:p>
          <a:p>
            <a:r>
              <a:rPr lang="en-US" dirty="0" err="1">
                <a:solidFill>
                  <a:srgbClr val="000066"/>
                </a:solidFill>
              </a:rPr>
              <a:t>Desmet</a:t>
            </a:r>
            <a:r>
              <a:rPr lang="en-US" dirty="0">
                <a:solidFill>
                  <a:srgbClr val="000066"/>
                </a:solidFill>
              </a:rPr>
              <a:t> Warehouse Historic District</a:t>
            </a:r>
          </a:p>
        </p:txBody>
      </p:sp>
    </p:spTree>
    <p:extLst>
      <p:ext uri="{BB962C8B-B14F-4D97-AF65-F5344CB8AC3E}">
        <p14:creationId xmlns:p14="http://schemas.microsoft.com/office/powerpoint/2010/main" val="3996678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E00C6-B811-90C5-4CCE-29B7EEDE9EA0}"/>
              </a:ext>
            </a:extLst>
          </p:cNvPr>
          <p:cNvPicPr>
            <a:picLocks noChangeAspect="1"/>
          </p:cNvPicPr>
          <p:nvPr/>
        </p:nvPicPr>
        <p:blipFill>
          <a:blip r:embed="rId2"/>
          <a:stretch>
            <a:fillRect/>
          </a:stretch>
        </p:blipFill>
        <p:spPr>
          <a:xfrm>
            <a:off x="0" y="0"/>
            <a:ext cx="7361559" cy="6858000"/>
          </a:xfrm>
          <a:prstGeom prst="rect">
            <a:avLst/>
          </a:prstGeom>
        </p:spPr>
      </p:pic>
      <p:pic>
        <p:nvPicPr>
          <p:cNvPr id="5" name="Picture 4">
            <a:extLst>
              <a:ext uri="{FF2B5EF4-FFF2-40B4-BE49-F238E27FC236}">
                <a16:creationId xmlns:a16="http://schemas.microsoft.com/office/drawing/2014/main" id="{1C9475DF-90F8-B832-8668-6151012377B7}"/>
              </a:ext>
            </a:extLst>
          </p:cNvPr>
          <p:cNvPicPr>
            <a:picLocks noChangeAspect="1"/>
          </p:cNvPicPr>
          <p:nvPr/>
        </p:nvPicPr>
        <p:blipFill>
          <a:blip r:embed="rId3"/>
          <a:stretch>
            <a:fillRect/>
          </a:stretch>
        </p:blipFill>
        <p:spPr>
          <a:xfrm>
            <a:off x="6409027" y="235384"/>
            <a:ext cx="2943636" cy="3562847"/>
          </a:xfrm>
          <a:prstGeom prst="rect">
            <a:avLst/>
          </a:prstGeom>
          <a:ln>
            <a:solidFill>
              <a:schemeClr val="bg1"/>
            </a:solidFill>
          </a:ln>
        </p:spPr>
      </p:pic>
      <p:pic>
        <p:nvPicPr>
          <p:cNvPr id="7" name="Picture 6">
            <a:extLst>
              <a:ext uri="{FF2B5EF4-FFF2-40B4-BE49-F238E27FC236}">
                <a16:creationId xmlns:a16="http://schemas.microsoft.com/office/drawing/2014/main" id="{4B483780-DE7C-6F61-5D95-49611EDB5FB2}"/>
              </a:ext>
            </a:extLst>
          </p:cNvPr>
          <p:cNvPicPr>
            <a:picLocks noChangeAspect="1"/>
          </p:cNvPicPr>
          <p:nvPr/>
        </p:nvPicPr>
        <p:blipFill>
          <a:blip r:embed="rId4"/>
          <a:stretch>
            <a:fillRect/>
          </a:stretch>
        </p:blipFill>
        <p:spPr>
          <a:xfrm>
            <a:off x="6571916" y="4033615"/>
            <a:ext cx="2391109" cy="1790950"/>
          </a:xfrm>
          <a:prstGeom prst="rect">
            <a:avLst/>
          </a:prstGeom>
          <a:ln>
            <a:solidFill>
              <a:schemeClr val="bg1"/>
            </a:solidFill>
          </a:ln>
        </p:spPr>
      </p:pic>
      <p:pic>
        <p:nvPicPr>
          <p:cNvPr id="9" name="Picture 8">
            <a:extLst>
              <a:ext uri="{FF2B5EF4-FFF2-40B4-BE49-F238E27FC236}">
                <a16:creationId xmlns:a16="http://schemas.microsoft.com/office/drawing/2014/main" id="{9FB61635-60FB-FE77-7354-C763B981A1F4}"/>
              </a:ext>
            </a:extLst>
          </p:cNvPr>
          <p:cNvPicPr>
            <a:picLocks noChangeAspect="1"/>
          </p:cNvPicPr>
          <p:nvPr/>
        </p:nvPicPr>
        <p:blipFill>
          <a:blip r:embed="rId5"/>
          <a:stretch>
            <a:fillRect/>
          </a:stretch>
        </p:blipFill>
        <p:spPr>
          <a:xfrm>
            <a:off x="10035250" y="1317422"/>
            <a:ext cx="1950583" cy="3743750"/>
          </a:xfrm>
          <a:prstGeom prst="rect">
            <a:avLst/>
          </a:prstGeom>
        </p:spPr>
      </p:pic>
      <p:pic>
        <p:nvPicPr>
          <p:cNvPr id="12" name="Picture 11">
            <a:extLst>
              <a:ext uri="{FF2B5EF4-FFF2-40B4-BE49-F238E27FC236}">
                <a16:creationId xmlns:a16="http://schemas.microsoft.com/office/drawing/2014/main" id="{50D0E135-C181-822E-3F09-F46FB3AE4318}"/>
              </a:ext>
            </a:extLst>
          </p:cNvPr>
          <p:cNvPicPr>
            <a:picLocks noChangeAspect="1"/>
          </p:cNvPicPr>
          <p:nvPr/>
        </p:nvPicPr>
        <p:blipFill>
          <a:blip r:embed="rId6"/>
          <a:stretch>
            <a:fillRect/>
          </a:stretch>
        </p:blipFill>
        <p:spPr>
          <a:xfrm>
            <a:off x="8864354" y="5151482"/>
            <a:ext cx="3121479" cy="1683956"/>
          </a:xfrm>
          <a:prstGeom prst="rect">
            <a:avLst/>
          </a:prstGeom>
          <a:ln>
            <a:solidFill>
              <a:schemeClr val="bg1"/>
            </a:solidFill>
          </a:ln>
        </p:spPr>
      </p:pic>
      <p:sp>
        <p:nvSpPr>
          <p:cNvPr id="13" name="TextBox 12">
            <a:extLst>
              <a:ext uri="{FF2B5EF4-FFF2-40B4-BE49-F238E27FC236}">
                <a16:creationId xmlns:a16="http://schemas.microsoft.com/office/drawing/2014/main" id="{05F76B9F-B4AD-16CA-333A-59FC386E65F7}"/>
              </a:ext>
            </a:extLst>
          </p:cNvPr>
          <p:cNvSpPr txBox="1"/>
          <p:nvPr/>
        </p:nvSpPr>
        <p:spPr>
          <a:xfrm>
            <a:off x="9352663" y="92279"/>
            <a:ext cx="2744262" cy="1015663"/>
          </a:xfrm>
          <a:prstGeom prst="rect">
            <a:avLst/>
          </a:prstGeom>
          <a:noFill/>
        </p:spPr>
        <p:txBody>
          <a:bodyPr wrap="square" rtlCol="0">
            <a:spAutoFit/>
          </a:bodyPr>
          <a:lstStyle/>
          <a:p>
            <a:r>
              <a:rPr lang="en-US" sz="2000" b="1" dirty="0">
                <a:solidFill>
                  <a:srgbClr val="000066"/>
                </a:solidFill>
              </a:rPr>
              <a:t>15 National Register Historic Districts within the City of Spokane</a:t>
            </a:r>
          </a:p>
        </p:txBody>
      </p:sp>
    </p:spTree>
    <p:extLst>
      <p:ext uri="{BB962C8B-B14F-4D97-AF65-F5344CB8AC3E}">
        <p14:creationId xmlns:p14="http://schemas.microsoft.com/office/powerpoint/2010/main" val="2977687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B969-F40C-2CC1-D229-ED479F5B00CE}"/>
              </a:ext>
            </a:extLst>
          </p:cNvPr>
          <p:cNvSpPr>
            <a:spLocks noGrp="1"/>
          </p:cNvSpPr>
          <p:nvPr>
            <p:ph type="title"/>
          </p:nvPr>
        </p:nvSpPr>
        <p:spPr>
          <a:xfrm>
            <a:off x="177282" y="113198"/>
            <a:ext cx="11176518" cy="1325563"/>
          </a:xfrm>
        </p:spPr>
        <p:txBody>
          <a:bodyPr/>
          <a:lstStyle/>
          <a:p>
            <a:r>
              <a:rPr lang="en-US" b="1" dirty="0">
                <a:solidFill>
                  <a:srgbClr val="000066"/>
                </a:solidFill>
              </a:rPr>
              <a:t>Adding Centers &amp; Corridors to SMC 17D.100.230</a:t>
            </a:r>
          </a:p>
        </p:txBody>
      </p:sp>
      <p:sp>
        <p:nvSpPr>
          <p:cNvPr id="3" name="Content Placeholder 2">
            <a:extLst>
              <a:ext uri="{FF2B5EF4-FFF2-40B4-BE49-F238E27FC236}">
                <a16:creationId xmlns:a16="http://schemas.microsoft.com/office/drawing/2014/main" id="{8E23D6B7-5FC4-0E31-0595-B9329E7016B0}"/>
              </a:ext>
            </a:extLst>
          </p:cNvPr>
          <p:cNvSpPr>
            <a:spLocks noGrp="1"/>
          </p:cNvSpPr>
          <p:nvPr>
            <p:ph idx="1"/>
          </p:nvPr>
        </p:nvSpPr>
        <p:spPr>
          <a:xfrm>
            <a:off x="6931479" y="1163053"/>
            <a:ext cx="4909068" cy="4351338"/>
          </a:xfrm>
        </p:spPr>
        <p:txBody>
          <a:bodyPr>
            <a:normAutofit/>
          </a:bodyPr>
          <a:lstStyle/>
          <a:p>
            <a:r>
              <a:rPr lang="en-US" dirty="0">
                <a:solidFill>
                  <a:srgbClr val="000066"/>
                </a:solidFill>
              </a:rPr>
              <a:t>Basically, just adding in language for “Centers &amp; Corridor Zones as defined in Chapter 17C.122” throughout the ordinance</a:t>
            </a:r>
          </a:p>
          <a:p>
            <a:pPr marL="0" indent="0">
              <a:buNone/>
            </a:pPr>
            <a:endParaRPr lang="en-US" dirty="0">
              <a:solidFill>
                <a:srgbClr val="000066"/>
              </a:solidFill>
            </a:endParaRPr>
          </a:p>
          <a:p>
            <a:endParaRPr lang="en-US" dirty="0">
              <a:solidFill>
                <a:srgbClr val="000066"/>
              </a:solidFill>
            </a:endParaRPr>
          </a:p>
        </p:txBody>
      </p:sp>
      <p:pic>
        <p:nvPicPr>
          <p:cNvPr id="5" name="Picture 4">
            <a:extLst>
              <a:ext uri="{FF2B5EF4-FFF2-40B4-BE49-F238E27FC236}">
                <a16:creationId xmlns:a16="http://schemas.microsoft.com/office/drawing/2014/main" id="{169B57CE-E3D9-8464-760A-2C73FBC499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6220" y="1163053"/>
            <a:ext cx="6416321" cy="4278293"/>
          </a:xfrm>
          <a:prstGeom prst="rect">
            <a:avLst/>
          </a:prstGeom>
          <a:ln>
            <a:solidFill>
              <a:schemeClr val="bg1"/>
            </a:solidFill>
          </a:ln>
        </p:spPr>
      </p:pic>
      <p:pic>
        <p:nvPicPr>
          <p:cNvPr id="9" name="Picture 8">
            <a:extLst>
              <a:ext uri="{FF2B5EF4-FFF2-40B4-BE49-F238E27FC236}">
                <a16:creationId xmlns:a16="http://schemas.microsoft.com/office/drawing/2014/main" id="{39C142B3-B310-3B90-E404-1A66F7A85133}"/>
              </a:ext>
            </a:extLst>
          </p:cNvPr>
          <p:cNvPicPr>
            <a:picLocks noChangeAspect="1"/>
          </p:cNvPicPr>
          <p:nvPr/>
        </p:nvPicPr>
        <p:blipFill rotWithShape="1">
          <a:blip r:embed="rId3">
            <a:extLst>
              <a:ext uri="{28A0092B-C50C-407E-A947-70E740481C1C}">
                <a14:useLocalDpi xmlns:a14="http://schemas.microsoft.com/office/drawing/2010/main" val="0"/>
              </a:ext>
            </a:extLst>
          </a:blip>
          <a:srcRect t="19379" r="1443" b="11767"/>
          <a:stretch/>
        </p:blipFill>
        <p:spPr>
          <a:xfrm>
            <a:off x="6576969" y="3923033"/>
            <a:ext cx="5601454" cy="2934967"/>
          </a:xfrm>
          <a:prstGeom prst="rect">
            <a:avLst/>
          </a:prstGeom>
          <a:ln>
            <a:solidFill>
              <a:schemeClr val="tx1"/>
            </a:solidFill>
          </a:ln>
        </p:spPr>
      </p:pic>
      <p:pic>
        <p:nvPicPr>
          <p:cNvPr id="11" name="Picture 10">
            <a:extLst>
              <a:ext uri="{FF2B5EF4-FFF2-40B4-BE49-F238E27FC236}">
                <a16:creationId xmlns:a16="http://schemas.microsoft.com/office/drawing/2014/main" id="{FEED54F7-A86B-7DEA-4484-508D8E57975B}"/>
              </a:ext>
            </a:extLst>
          </p:cNvPr>
          <p:cNvPicPr>
            <a:picLocks noChangeAspect="1"/>
          </p:cNvPicPr>
          <p:nvPr/>
        </p:nvPicPr>
        <p:blipFill>
          <a:blip r:embed="rId4"/>
          <a:stretch>
            <a:fillRect/>
          </a:stretch>
        </p:blipFill>
        <p:spPr>
          <a:xfrm>
            <a:off x="13577" y="4710139"/>
            <a:ext cx="4166475" cy="2181007"/>
          </a:xfrm>
          <a:prstGeom prst="rect">
            <a:avLst/>
          </a:prstGeom>
        </p:spPr>
      </p:pic>
      <p:pic>
        <p:nvPicPr>
          <p:cNvPr id="6" name="Picture 5" descr="A white van parked on the side of a road&#10;&#10;Description automatically generated">
            <a:extLst>
              <a:ext uri="{FF2B5EF4-FFF2-40B4-BE49-F238E27FC236}">
                <a16:creationId xmlns:a16="http://schemas.microsoft.com/office/drawing/2014/main" id="{AEDE642E-B2CC-4584-9DE0-99DDC5D8D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8990" y="4392624"/>
            <a:ext cx="2991377" cy="2243533"/>
          </a:xfrm>
          <a:prstGeom prst="rect">
            <a:avLst/>
          </a:prstGeom>
          <a:ln w="28575">
            <a:solidFill>
              <a:schemeClr val="accent1">
                <a:lumMod val="50000"/>
              </a:schemeClr>
            </a:solidFill>
          </a:ln>
        </p:spPr>
      </p:pic>
    </p:spTree>
    <p:extLst>
      <p:ext uri="{BB962C8B-B14F-4D97-AF65-F5344CB8AC3E}">
        <p14:creationId xmlns:p14="http://schemas.microsoft.com/office/powerpoint/2010/main" val="1401137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BE5AF-F57E-0665-7FE0-985AE5D0ACF2}"/>
              </a:ext>
            </a:extLst>
          </p:cNvPr>
          <p:cNvSpPr>
            <a:spLocks noGrp="1"/>
          </p:cNvSpPr>
          <p:nvPr>
            <p:ph type="title"/>
          </p:nvPr>
        </p:nvSpPr>
        <p:spPr>
          <a:xfrm>
            <a:off x="222380" y="197174"/>
            <a:ext cx="10515600" cy="1325563"/>
          </a:xfrm>
        </p:spPr>
        <p:txBody>
          <a:bodyPr/>
          <a:lstStyle/>
          <a:p>
            <a:r>
              <a:rPr lang="en-US" b="1" dirty="0">
                <a:solidFill>
                  <a:srgbClr val="000066"/>
                </a:solidFill>
              </a:rPr>
              <a:t>What would this mean?</a:t>
            </a:r>
          </a:p>
        </p:txBody>
      </p:sp>
      <p:sp>
        <p:nvSpPr>
          <p:cNvPr id="3" name="Content Placeholder 2">
            <a:extLst>
              <a:ext uri="{FF2B5EF4-FFF2-40B4-BE49-F238E27FC236}">
                <a16:creationId xmlns:a16="http://schemas.microsoft.com/office/drawing/2014/main" id="{3CFAAC27-CBD1-2A76-F9D5-1D6C01184689}"/>
              </a:ext>
            </a:extLst>
          </p:cNvPr>
          <p:cNvSpPr>
            <a:spLocks noGrp="1"/>
          </p:cNvSpPr>
          <p:nvPr>
            <p:ph idx="1"/>
          </p:nvPr>
        </p:nvSpPr>
        <p:spPr>
          <a:xfrm>
            <a:off x="399660" y="1359094"/>
            <a:ext cx="11646159" cy="5301731"/>
          </a:xfrm>
        </p:spPr>
        <p:txBody>
          <a:bodyPr>
            <a:normAutofit lnSpcReduction="10000"/>
          </a:bodyPr>
          <a:lstStyle/>
          <a:p>
            <a:pPr marL="0" indent="0">
              <a:buNone/>
            </a:pPr>
            <a:r>
              <a:rPr lang="en-US" u="sng" dirty="0">
                <a:solidFill>
                  <a:srgbClr val="000066"/>
                </a:solidFill>
              </a:rPr>
              <a:t>A building within a Center &amp; Corridor that is </a:t>
            </a:r>
            <a:r>
              <a:rPr lang="en-US" i="1" u="sng" dirty="0">
                <a:solidFill>
                  <a:srgbClr val="000066"/>
                </a:solidFill>
              </a:rPr>
              <a:t>proposed for demolition</a:t>
            </a:r>
            <a:r>
              <a:rPr lang="en-US" u="sng" dirty="0">
                <a:solidFill>
                  <a:srgbClr val="000066"/>
                </a:solidFill>
              </a:rPr>
              <a:t>:</a:t>
            </a:r>
          </a:p>
          <a:p>
            <a:pPr marL="914400" lvl="1" indent="-457200">
              <a:buFont typeface="+mj-lt"/>
              <a:buAutoNum type="arabicPeriod"/>
            </a:pPr>
            <a:r>
              <a:rPr lang="en-US" dirty="0">
                <a:solidFill>
                  <a:srgbClr val="000066"/>
                </a:solidFill>
              </a:rPr>
              <a:t>Determination of Eligibility – the building would have to be at least 50 years old and meet one of our criteria for listing:</a:t>
            </a:r>
          </a:p>
          <a:p>
            <a:pPr marL="914400" lvl="2" indent="0">
              <a:spcAft>
                <a:spcPts val="600"/>
              </a:spcAft>
              <a:buNone/>
            </a:pPr>
            <a:r>
              <a:rPr lang="en-US" sz="2200" b="1" u="sng" dirty="0">
                <a:solidFill>
                  <a:srgbClr val="000066"/>
                </a:solidFill>
              </a:rPr>
              <a:t>(Category A)</a:t>
            </a:r>
            <a:r>
              <a:rPr lang="en-US" sz="2200" b="1" dirty="0">
                <a:solidFill>
                  <a:srgbClr val="000066"/>
                </a:solidFill>
              </a:rPr>
              <a:t> </a:t>
            </a:r>
            <a:r>
              <a:rPr lang="en-US" sz="2200" dirty="0">
                <a:solidFill>
                  <a:srgbClr val="000066"/>
                </a:solidFill>
              </a:rPr>
              <a:t>Those structures that are associated with events that have made a significant contribution to the broad patterns of our local history; or</a:t>
            </a:r>
          </a:p>
          <a:p>
            <a:pPr marL="914400" lvl="2" indent="0">
              <a:spcAft>
                <a:spcPts val="600"/>
              </a:spcAft>
              <a:buNone/>
            </a:pPr>
            <a:r>
              <a:rPr lang="en-US" sz="2200" b="1" u="sng" dirty="0">
                <a:solidFill>
                  <a:srgbClr val="000066"/>
                </a:solidFill>
              </a:rPr>
              <a:t>(Category B)</a:t>
            </a:r>
            <a:r>
              <a:rPr lang="en-US" sz="2200" b="1" dirty="0">
                <a:solidFill>
                  <a:srgbClr val="000066"/>
                </a:solidFill>
              </a:rPr>
              <a:t> </a:t>
            </a:r>
            <a:r>
              <a:rPr lang="en-US" sz="2200" dirty="0">
                <a:solidFill>
                  <a:srgbClr val="000066"/>
                </a:solidFill>
              </a:rPr>
              <a:t>That are associated with the lives of persons significant in our past; or</a:t>
            </a:r>
          </a:p>
          <a:p>
            <a:pPr marL="914400" lvl="2" indent="0">
              <a:spcAft>
                <a:spcPts val="600"/>
              </a:spcAft>
              <a:buNone/>
            </a:pPr>
            <a:r>
              <a:rPr lang="en-US" sz="2200" b="1" u="sng" dirty="0">
                <a:solidFill>
                  <a:srgbClr val="000066"/>
                </a:solidFill>
              </a:rPr>
              <a:t>(Category C)</a:t>
            </a:r>
            <a:r>
              <a:rPr lang="en-US" sz="2200" b="1" dirty="0">
                <a:solidFill>
                  <a:srgbClr val="000066"/>
                </a:solidFill>
              </a:rPr>
              <a:t> </a:t>
            </a:r>
            <a:r>
              <a:rPr lang="en-US" sz="2200" dirty="0">
                <a:solidFill>
                  <a:srgbClr val="000066"/>
                </a:solidFill>
              </a:rPr>
              <a:t>Property embodies the distinctive characteristics of a type, period, or method of construction or represents the work of a master, or possesses high artistic values, or represents a significant and distinguishable entity whose components lack individual distinction; or</a:t>
            </a:r>
          </a:p>
          <a:p>
            <a:pPr marL="914400" lvl="2" indent="0">
              <a:spcAft>
                <a:spcPts val="600"/>
              </a:spcAft>
              <a:buNone/>
            </a:pPr>
            <a:r>
              <a:rPr lang="en-US" sz="2200" b="1" u="sng" dirty="0">
                <a:solidFill>
                  <a:srgbClr val="000066"/>
                </a:solidFill>
              </a:rPr>
              <a:t>(Category D)</a:t>
            </a:r>
            <a:r>
              <a:rPr lang="en-US" sz="2200" b="1" dirty="0">
                <a:solidFill>
                  <a:srgbClr val="000066"/>
                </a:solidFill>
              </a:rPr>
              <a:t> </a:t>
            </a:r>
            <a:r>
              <a:rPr lang="en-US" sz="2200" dirty="0">
                <a:solidFill>
                  <a:srgbClr val="000066"/>
                </a:solidFill>
              </a:rPr>
              <a:t>That have yielded, or may be likely to yield, information important to prehistory or history; and</a:t>
            </a:r>
          </a:p>
          <a:p>
            <a:pPr marL="914400" lvl="2" indent="0">
              <a:spcAft>
                <a:spcPts val="600"/>
              </a:spcAft>
              <a:buNone/>
            </a:pPr>
            <a:r>
              <a:rPr lang="en-US" sz="2200" b="1" u="sng" dirty="0">
                <a:solidFill>
                  <a:srgbClr val="000066"/>
                </a:solidFill>
              </a:rPr>
              <a:t>(Category E)</a:t>
            </a:r>
            <a:r>
              <a:rPr lang="en-US" sz="2200" b="1" dirty="0">
                <a:solidFill>
                  <a:srgbClr val="000066"/>
                </a:solidFill>
              </a:rPr>
              <a:t> </a:t>
            </a:r>
            <a:r>
              <a:rPr lang="en-US" sz="2200" dirty="0">
                <a:solidFill>
                  <a:srgbClr val="000066"/>
                </a:solidFill>
              </a:rPr>
              <a:t>A property that represents the culture and heritage of the city of Spokane in ways not adequately addressed in the other criteria, as in its visual prominence, reference to intangible heritage, or any range of cultural practices.</a:t>
            </a:r>
          </a:p>
        </p:txBody>
      </p:sp>
    </p:spTree>
    <p:extLst>
      <p:ext uri="{BB962C8B-B14F-4D97-AF65-F5344CB8AC3E}">
        <p14:creationId xmlns:p14="http://schemas.microsoft.com/office/powerpoint/2010/main" val="3694420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3447</TotalTime>
  <Words>1339</Words>
  <Application>Microsoft Office PowerPoint</Application>
  <PresentationFormat>Widescreen</PresentationFormat>
  <Paragraphs>91</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Daytona</vt:lpstr>
      <vt:lpstr>Wingdings</vt:lpstr>
      <vt:lpstr>Office Theme</vt:lpstr>
      <vt:lpstr>Adding Demolition Review </vt:lpstr>
      <vt:lpstr>Why do this?</vt:lpstr>
      <vt:lpstr>Centers &amp; Corridors Study – June 2024</vt:lpstr>
      <vt:lpstr>Current Code SMC 17D.100.230</vt:lpstr>
      <vt:lpstr>PowerPoint Presentation</vt:lpstr>
      <vt:lpstr>15 National Register Districts within the City</vt:lpstr>
      <vt:lpstr>PowerPoint Presentation</vt:lpstr>
      <vt:lpstr>Adding Centers &amp; Corridors to SMC 17D.100.230</vt:lpstr>
      <vt:lpstr>What would this mean?</vt:lpstr>
      <vt:lpstr>Eligibility</vt:lpstr>
      <vt:lpstr>Integrity</vt:lpstr>
      <vt:lpstr>If found not eligible, that is the end of Historic Preservation review</vt:lpstr>
      <vt:lpstr>If found eligible:</vt:lpstr>
      <vt:lpstr>State’s Changes to Design Review</vt:lpstr>
      <vt:lpstr>Additional Changes to SMC 17D.100.230</vt:lpstr>
      <vt:lpstr>Code Cleanup</vt:lpstr>
      <vt:lpstr>Outreach</vt:lpstr>
    </vt:vector>
  </TitlesOfParts>
  <Company>City of Spokane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Adding Demolition Review</dc:title>
  <dc:creator>Duvall, Megan</dc:creator>
  <cp:lastModifiedBy>Duvall, Megan</cp:lastModifiedBy>
  <cp:revision>12</cp:revision>
  <dcterms:created xsi:type="dcterms:W3CDTF">2024-06-25T15:43:01Z</dcterms:created>
  <dcterms:modified xsi:type="dcterms:W3CDTF">2024-08-19T20:59:46Z</dcterms:modified>
</cp:coreProperties>
</file>